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47" r:id="rId2"/>
    <p:sldId id="369" r:id="rId3"/>
    <p:sldId id="496" r:id="rId4"/>
    <p:sldId id="497" r:id="rId5"/>
    <p:sldId id="498" r:id="rId6"/>
    <p:sldId id="499" r:id="rId7"/>
    <p:sldId id="501" r:id="rId8"/>
    <p:sldId id="502" r:id="rId9"/>
    <p:sldId id="503" r:id="rId10"/>
    <p:sldId id="504" r:id="rId11"/>
    <p:sldId id="506" r:id="rId12"/>
    <p:sldId id="507" r:id="rId13"/>
    <p:sldId id="508" r:id="rId14"/>
    <p:sldId id="509" r:id="rId15"/>
    <p:sldId id="510" r:id="rId16"/>
    <p:sldId id="515" r:id="rId17"/>
    <p:sldId id="516" r:id="rId18"/>
    <p:sldId id="517" r:id="rId19"/>
    <p:sldId id="520" r:id="rId20"/>
    <p:sldId id="522" r:id="rId21"/>
    <p:sldId id="525" r:id="rId22"/>
    <p:sldId id="526" r:id="rId23"/>
    <p:sldId id="527" r:id="rId24"/>
    <p:sldId id="528" r:id="rId25"/>
    <p:sldId id="530" r:id="rId26"/>
    <p:sldId id="531" r:id="rId27"/>
    <p:sldId id="532" r:id="rId28"/>
    <p:sldId id="533" r:id="rId29"/>
    <p:sldId id="537" r:id="rId30"/>
    <p:sldId id="539" r:id="rId31"/>
    <p:sldId id="540" r:id="rId32"/>
    <p:sldId id="541" r:id="rId33"/>
    <p:sldId id="542" r:id="rId34"/>
    <p:sldId id="543" r:id="rId35"/>
    <p:sldId id="547" r:id="rId36"/>
    <p:sldId id="548" r:id="rId37"/>
    <p:sldId id="555" r:id="rId38"/>
    <p:sldId id="556" r:id="rId39"/>
    <p:sldId id="557" r:id="rId40"/>
    <p:sldId id="558" r:id="rId41"/>
    <p:sldId id="571" r:id="rId42"/>
    <p:sldId id="572" r:id="rId43"/>
    <p:sldId id="469" r:id="rId44"/>
    <p:sldId id="574" r:id="rId45"/>
    <p:sldId id="573" r:id="rId46"/>
    <p:sldId id="488" r:id="rId47"/>
    <p:sldId id="486" r:id="rId48"/>
    <p:sldId id="487" r:id="rId49"/>
    <p:sldId id="461" r:id="rId50"/>
    <p:sldId id="470" r:id="rId51"/>
    <p:sldId id="467" r:id="rId52"/>
    <p:sldId id="446" r:id="rId53"/>
    <p:sldId id="424" r:id="rId54"/>
    <p:sldId id="456" r:id="rId55"/>
    <p:sldId id="447" r:id="rId56"/>
    <p:sldId id="448" r:id="rId57"/>
    <p:sldId id="423" r:id="rId58"/>
    <p:sldId id="426" r:id="rId59"/>
    <p:sldId id="421" r:id="rId60"/>
    <p:sldId id="468" r:id="rId61"/>
    <p:sldId id="490" r:id="rId62"/>
    <p:sldId id="334" r:id="rId63"/>
    <p:sldId id="489" r:id="rId64"/>
    <p:sldId id="494" r:id="rId65"/>
  </p:sldIdLst>
  <p:sldSz cx="9144000" cy="6858000" type="overhead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0" autoAdjust="0"/>
    <p:restoredTop sz="72072" autoAdjust="0"/>
  </p:normalViewPr>
  <p:slideViewPr>
    <p:cSldViewPr>
      <p:cViewPr varScale="1">
        <p:scale>
          <a:sx n="99" d="100"/>
          <a:sy n="99" d="100"/>
        </p:scale>
        <p:origin x="107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7E3F9E-D6C5-4742-8104-C98950CDF52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1351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170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r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9F75DD5F-2DD3-41A8-AF2D-6B6C2B4E1E1A}" type="datetime1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63D0AA-2423-4D32-B1A8-5ED9072D2C1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906228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1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9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8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523C4-3ABE-49F7-AC53-F2DF609D370D}" type="slidenum">
              <a:rPr kumimoji="0" lang="fi-FI" altLang="fi-FI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fi-FI" altLang="fi-FI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D8DA-13C8-40DB-BB1E-D220E3A6BC7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2552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C0E9-EE2E-45CE-9C31-BDC8D8673C5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580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5E3A-5B36-43BD-AF0C-C8080B26662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2355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000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5105400" y="3943350"/>
            <a:ext cx="3810000" cy="2000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A332E-6A8A-482D-AA78-F234BDB80C5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8648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2200-C9D7-4A89-9F77-DC087E3A3A0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559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7491-8CD6-4BA5-A0BA-3AC7CB23CCF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708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47F9-1A5B-409A-B029-6D86276AAE36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1985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4A5C-BF27-4990-B8D9-DD9E913EF94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7290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6CEE-BE0D-47A8-8A52-29FB6A2A73F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370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EC05-FC05-4EFF-BAEA-2A23919EA13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7742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6E49-373B-4482-8DB4-8E65B74A83B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7740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2620-A746-49AD-8F1C-66CC17FC73D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1943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8F33C8-4BD8-40E8-B463-56359804710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anose="05010101010101010101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75000"/>
        <a:buFont typeface="Monotype Sorts" panose="05010101010101010101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anose="05010101010101010101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fi/url?sa=i&amp;rct=j&amp;q=&amp;esrc=s&amp;frm=1&amp;source=images&amp;cd=&amp;cad=rja&amp;uact=8&amp;docid=lZOde8JJBkTN5M&amp;tbnid=pf6bapANe5vUAM:&amp;ved=0CAUQjRw&amp;url=http://www.stat.yale.edu/Courses/1997-98/101/chisq.htm&amp;ei=yaRcU_mzBaSEyAOV54CABA&amp;bvm=bv.65397613,d.bGQ&amp;psig=AFQjCNGYnoFk1XLcMrfQ4TcygPObGYLLnw&amp;ust=139866681947690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fi/url?sa=i&amp;rct=j&amp;q=&amp;esrc=s&amp;frm=1&amp;source=images&amp;cd=&amp;cad=rja&amp;docid=wXlz7MzAJjpZbM&amp;tbnid=KtOSHlYlV7C4WM:&amp;ved=0CAUQjRw&amp;url=http://www.bayesian-inference.com/samplesize&amp;ei=09g7UqOZEeG44ATWp4HQCg&amp;psig=AFQjCNGwrBOLE1ekcYj9ei6K_8r5Jz3l5A&amp;ust=1379740225656306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fi/url?sa=i&amp;rct=j&amp;q=&amp;esrc=s&amp;frm=1&amp;source=images&amp;cd=&amp;cad=rja&amp;docid=IEySvHvOn9NX7M&amp;tbnid=jS0hCrlBmYmN7M:&amp;ved=0CAUQjRw&amp;url=http://jamanetwork.com/article.aspx?articleid%3D1199149&amp;ei=5hs8UrE6w9HhBK3MgJgK&amp;bvm=bv.52434380,d.bGE&amp;psig=AFQjCNGGJrNlvXLO7Mh-fNXEH0K_mMck-A&amp;ust=137975740999985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5791A-523D-4649-8967-AD61312CA0CC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57313" y="1989138"/>
            <a:ext cx="67992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5400" b="1" dirty="0" smtClean="0">
                <a:solidFill>
                  <a:schemeClr val="bg1"/>
                </a:solidFill>
              </a:rPr>
              <a:t>Statistical </a:t>
            </a:r>
            <a:r>
              <a:rPr lang="fi-FI" altLang="fi-FI" sz="5400" b="1" dirty="0" err="1" smtClean="0">
                <a:solidFill>
                  <a:schemeClr val="bg1"/>
                </a:solidFill>
              </a:rPr>
              <a:t>methods</a:t>
            </a:r>
            <a:endParaRPr lang="fi-FI" altLang="fi-FI" sz="5400" b="1" dirty="0">
              <a:solidFill>
                <a:schemeClr val="bg1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28750" y="5105400"/>
            <a:ext cx="7319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anose="05010101010101010101" pitchFamily="2" charset="2"/>
              <a:buNone/>
            </a:pPr>
            <a:r>
              <a:rPr lang="fi-FI" altLang="fi-FI" sz="2000" b="1">
                <a:solidFill>
                  <a:schemeClr val="bg1"/>
                </a:solidFill>
              </a:rPr>
              <a:t>Jouko Miettunen, Professor of Clinical Epidemiology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Center for Life Course Health Research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University of Oulu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5288" y="404813"/>
            <a:ext cx="3744912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32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As a </a:t>
            </a:r>
            <a:r>
              <a:rPr lang="fi-FI" sz="32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Crosstab</a:t>
            </a:r>
            <a:endParaRPr lang="fi-FI" sz="3200" b="1" kern="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116013" y="1557338"/>
          <a:ext cx="7634287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8355087" imgH="4033798" progId="Word.Document.8">
                  <p:embed/>
                </p:oleObj>
              </mc:Choice>
              <mc:Fallback>
                <p:oleObj name="Document" r:id="rId3" imgW="8355087" imgH="40337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7634287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5148263" y="231775"/>
            <a:ext cx="262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sz="2800" dirty="0" smtClean="0">
                <a:solidFill>
                  <a:schemeClr val="bg1"/>
                </a:solidFill>
              </a:rPr>
              <a:t>The </a:t>
            </a:r>
            <a:r>
              <a:rPr lang="fi-FI" sz="2800" dirty="0" err="1" smtClean="0">
                <a:solidFill>
                  <a:schemeClr val="bg1"/>
                </a:solidFill>
              </a:rPr>
              <a:t>test</a:t>
            </a:r>
            <a:r>
              <a:rPr lang="fi-FI" sz="2800" dirty="0" smtClean="0">
                <a:solidFill>
                  <a:schemeClr val="bg1"/>
                </a:solidFill>
              </a:rPr>
              <a:t> is</a:t>
            </a:r>
            <a:r>
              <a:rPr lang="fi-FI" sz="2800" b="1" kern="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fi-FI" sz="2800" kern="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</a:t>
            </a:r>
            <a:r>
              <a:rPr lang="fi-FI" sz="2800" kern="0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fi-FI" sz="2800" dirty="0" smtClean="0">
                <a:solidFill>
                  <a:schemeClr val="bg1"/>
                </a:solidFill>
              </a:rPr>
              <a:t> </a:t>
            </a:r>
            <a:r>
              <a:rPr lang="fi-FI" sz="2800" dirty="0" err="1" smtClean="0">
                <a:solidFill>
                  <a:schemeClr val="bg1"/>
                </a:solidFill>
              </a:rPr>
              <a:t>-test</a:t>
            </a:r>
            <a:endParaRPr lang="fi-FI" sz="2800" dirty="0" smtClean="0">
              <a:solidFill>
                <a:schemeClr val="bg1"/>
              </a:solidFill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127000" y="5732463"/>
            <a:ext cx="898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solidFill>
                  <a:srgbClr val="FF0000"/>
                </a:solidFill>
                <a:latin typeface="Arial Narrow" panose="020B0606020202030204" pitchFamily="34" charset="0"/>
              </a:rPr>
              <a:t>SPSS: Analyze &gt; Descriptive statistics &gt; crosstabs  (statistics -&gt; Chi-square) </a:t>
            </a:r>
          </a:p>
        </p:txBody>
      </p:sp>
    </p:spTree>
    <p:extLst>
      <p:ext uri="{BB962C8B-B14F-4D97-AF65-F5344CB8AC3E}">
        <p14:creationId xmlns:p14="http://schemas.microsoft.com/office/powerpoint/2010/main" val="34543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55" y="81162"/>
            <a:ext cx="9288387" cy="12255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400" b="1" kern="0" dirty="0" err="1">
                <a:solidFill>
                  <a:schemeClr val="bg1"/>
                </a:solidFill>
                <a:latin typeface="+mn-lt"/>
                <a:cs typeface="+mn-cs"/>
              </a:rPr>
              <a:t>Chi-square</a:t>
            </a:r>
            <a:r>
              <a:rPr lang="fi-FI" sz="2400" b="1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b="1" kern="0" dirty="0" err="1">
                <a:solidFill>
                  <a:schemeClr val="bg1"/>
                </a:solidFill>
                <a:latin typeface="+mn-lt"/>
                <a:cs typeface="+mn-cs"/>
              </a:rPr>
              <a:t>test</a:t>
            </a:r>
            <a:r>
              <a:rPr lang="fi-FI" sz="2400" b="1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compares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u="sng" kern="0" dirty="0" err="1">
                <a:solidFill>
                  <a:schemeClr val="bg1"/>
                </a:solidFill>
                <a:latin typeface="+mn-lt"/>
                <a:cs typeface="+mn-cs"/>
              </a:rPr>
              <a:t>observed</a:t>
            </a:r>
            <a:r>
              <a:rPr lang="fi-FI" sz="2400" u="sng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u="sng" kern="0" dirty="0" err="1">
                <a:solidFill>
                  <a:schemeClr val="bg1"/>
                </a:solidFill>
                <a:latin typeface="+mn-lt"/>
                <a:cs typeface="+mn-cs"/>
              </a:rPr>
              <a:t>values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to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expected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values</a:t>
            </a:r>
            <a:endParaRPr lang="fi-FI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400" u="sng" kern="0" dirty="0" err="1">
                <a:solidFill>
                  <a:schemeClr val="bg1"/>
                </a:solidFill>
                <a:latin typeface="+mn-lt"/>
                <a:cs typeface="+mn-cs"/>
              </a:rPr>
              <a:t>Expected</a:t>
            </a:r>
            <a:r>
              <a:rPr lang="fi-FI" sz="2400" u="sng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u="sng" kern="0" dirty="0" err="1">
                <a:solidFill>
                  <a:schemeClr val="bg1"/>
                </a:solidFill>
                <a:latin typeface="+mn-lt"/>
                <a:cs typeface="+mn-cs"/>
              </a:rPr>
              <a:t>values</a:t>
            </a:r>
            <a:r>
              <a:rPr lang="fi-FI" sz="2400" u="sng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can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be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calculated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using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marginal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values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9" y="1340768"/>
            <a:ext cx="3925888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4077618"/>
            <a:ext cx="83359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66" name="Straight Arrow Connector 5"/>
          <p:cNvCxnSpPr>
            <a:cxnSpLocks noChangeShapeType="1"/>
          </p:cNvCxnSpPr>
          <p:nvPr/>
        </p:nvCxnSpPr>
        <p:spPr bwMode="auto">
          <a:xfrm>
            <a:off x="4535487" y="3214018"/>
            <a:ext cx="0" cy="5762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6061074" y="1739230"/>
            <a:ext cx="584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rgbClr val="FF0000"/>
                </a:solidFill>
                <a:latin typeface="Calibri" panose="020F0502020204030204" pitchFamily="34" charset="0"/>
              </a:rPr>
              <a:t>30%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rgbClr val="FF0000"/>
                </a:solidFill>
                <a:latin typeface="Calibri" panose="020F0502020204030204" pitchFamily="34" charset="0"/>
              </a:rPr>
              <a:t>70%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4294187" y="4437980"/>
            <a:ext cx="539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solidFill>
                  <a:srgbClr val="FF0000"/>
                </a:solidFill>
                <a:latin typeface="Calibri" panose="020F0502020204030204" pitchFamily="34" charset="0"/>
              </a:rPr>
              <a:t>30%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solidFill>
                  <a:srgbClr val="FF0000"/>
                </a:solidFill>
                <a:latin typeface="Calibri" panose="020F0502020204030204" pitchFamily="34" charset="0"/>
              </a:rPr>
              <a:t>70%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505574" y="4437980"/>
            <a:ext cx="539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solidFill>
                  <a:srgbClr val="FF0000"/>
                </a:solidFill>
                <a:latin typeface="Calibri" panose="020F0502020204030204" pitchFamily="34" charset="0"/>
              </a:rPr>
              <a:t>30%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solidFill>
                  <a:srgbClr val="FF0000"/>
                </a:solidFill>
                <a:latin typeface="Calibri" panose="020F0502020204030204" pitchFamily="34" charset="0"/>
              </a:rPr>
              <a:t>70%</a:t>
            </a:r>
          </a:p>
        </p:txBody>
      </p:sp>
      <p:pic>
        <p:nvPicPr>
          <p:cNvPr id="15370" name="Picture 7" descr="https://encrypted-tbn3.gstatic.com/images?q=tbn:ANd9GcR_SZSWIlV90j3j7p4OmFd_du5f8t4q-4-BCnUSYv1Bwv1WifW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9" y="5723855"/>
            <a:ext cx="3216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3786" r="14285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772816"/>
            <a:ext cx="6096000" cy="4275138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fi-FI" altLang="fi-FI" sz="4000" dirty="0" err="1" smtClean="0">
                <a:solidFill>
                  <a:schemeClr val="bg1"/>
                </a:solidFill>
              </a:rPr>
              <a:t>Northern</a:t>
            </a:r>
            <a:r>
              <a:rPr lang="fi-FI" altLang="fi-FI" sz="4000" dirty="0" smtClean="0">
                <a:solidFill>
                  <a:schemeClr val="bg1"/>
                </a:solidFill>
              </a:rPr>
              <a:t> Finland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Birth</a:t>
            </a:r>
            <a:r>
              <a:rPr lang="fi-FI" altLang="fi-FI" sz="4000" dirty="0" smtClean="0">
                <a:solidFill>
                  <a:schemeClr val="bg1"/>
                </a:solidFill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Cohort</a:t>
            </a:r>
            <a:r>
              <a:rPr lang="fi-FI" altLang="fi-FI" sz="4000" dirty="0" smtClean="0">
                <a:solidFill>
                  <a:schemeClr val="bg1"/>
                </a:solidFill>
              </a:rPr>
              <a:t> 1966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fi-FI" altLang="fi-FI" sz="4000" dirty="0" smtClean="0">
                <a:solidFill>
                  <a:schemeClr val="bg1"/>
                </a:solidFill>
              </a:rPr>
              <a:t>Association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between</a:t>
            </a:r>
            <a:r>
              <a:rPr lang="fi-FI" altLang="fi-FI" sz="4000" dirty="0" smtClean="0">
                <a:solidFill>
                  <a:schemeClr val="bg1"/>
                </a:solidFill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maternal</a:t>
            </a:r>
            <a:r>
              <a:rPr lang="fi-FI" altLang="fi-FI" sz="4000" dirty="0" smtClean="0">
                <a:solidFill>
                  <a:schemeClr val="bg1"/>
                </a:solidFill>
              </a:rPr>
              <a:t> smoking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during</a:t>
            </a:r>
            <a:r>
              <a:rPr lang="fi-FI" altLang="fi-FI" sz="4000" dirty="0" smtClean="0">
                <a:solidFill>
                  <a:schemeClr val="bg1"/>
                </a:solidFill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pregnancy</a:t>
            </a:r>
            <a:r>
              <a:rPr lang="fi-FI" altLang="fi-FI" sz="4000" dirty="0" smtClean="0">
                <a:solidFill>
                  <a:schemeClr val="bg1"/>
                </a:solidFill>
              </a:rPr>
              <a:t> and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birth</a:t>
            </a:r>
            <a:r>
              <a:rPr lang="fi-FI" altLang="fi-FI" sz="4000" dirty="0" smtClean="0">
                <a:solidFill>
                  <a:schemeClr val="bg1"/>
                </a:solidFill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weight</a:t>
            </a:r>
            <a:endParaRPr lang="fi-FI" altLang="fi-FI" sz="4000" dirty="0" smtClean="0">
              <a:solidFill>
                <a:schemeClr val="bg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3671888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770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4375150"/>
            <a:ext cx="6524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81000" y="115888"/>
            <a:ext cx="557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Symbol" panose="05050102010706020507" pitchFamily="18" charset="2"/>
              </a:rPr>
              <a:t>c</a:t>
            </a:r>
            <a:r>
              <a:rPr lang="en-US" altLang="fi-FI" sz="2400" baseline="30000">
                <a:latin typeface="Arial Narrow" panose="020B0606020202030204" pitchFamily="34" charset="0"/>
              </a:rPr>
              <a:t>2</a:t>
            </a:r>
            <a:r>
              <a:rPr lang="en-US" altLang="fi-FI" sz="2400">
                <a:latin typeface="Arial Narrow" panose="020B0606020202030204" pitchFamily="34" charset="0"/>
              </a:rPr>
              <a:t> –test: birth weight as a dichotomized variable</a:t>
            </a:r>
            <a:endParaRPr lang="fi-FI" altLang="fi-FI" sz="2400">
              <a:latin typeface="Arial Narrow" panose="020B0606020202030204" pitchFamily="34" charset="0"/>
            </a:endParaRPr>
          </a:p>
        </p:txBody>
      </p:sp>
      <p:sp>
        <p:nvSpPr>
          <p:cNvPr id="18436" name="Oval 113"/>
          <p:cNvSpPr>
            <a:spLocks noChangeArrowheads="1"/>
          </p:cNvSpPr>
          <p:nvPr/>
        </p:nvSpPr>
        <p:spPr bwMode="auto">
          <a:xfrm>
            <a:off x="6443663" y="4845050"/>
            <a:ext cx="528637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6262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878263"/>
            <a:ext cx="8193088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564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Symbol" panose="05050102010706020507" pitchFamily="18" charset="2"/>
              </a:rPr>
              <a:t>c</a:t>
            </a:r>
            <a:r>
              <a:rPr lang="en-US" altLang="fi-FI" sz="2400" baseline="30000">
                <a:latin typeface="Arial Narrow" panose="020B0606020202030204" pitchFamily="34" charset="0"/>
              </a:rPr>
              <a:t>2</a:t>
            </a:r>
            <a:r>
              <a:rPr lang="en-US" altLang="fi-FI" sz="2400">
                <a:latin typeface="Arial Narrow" panose="020B0606020202030204" pitchFamily="34" charset="0"/>
              </a:rPr>
              <a:t> –test: birth weight as a trichotomized variable</a:t>
            </a:r>
            <a:endParaRPr lang="fi-FI" altLang="fi-FI" sz="2400">
              <a:latin typeface="Arial Narrow" panose="020B0606020202030204" pitchFamily="34" charset="0"/>
            </a:endParaRPr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5795963" y="4479925"/>
            <a:ext cx="714375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35342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6265862" cy="1143000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Mean or Median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6096000" cy="37338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Mean is suitable if the variable is approximately normally distributed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If the distribution is skew or there are several extreme values (outliers), median is more suitable in describing the distribution of the variable</a:t>
            </a:r>
          </a:p>
          <a:p>
            <a:endParaRPr lang="en-US" altLang="fi-F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935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5327650" cy="1143000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Estimating Normality</a:t>
            </a:r>
          </a:p>
        </p:txBody>
      </p:sp>
      <p:sp>
        <p:nvSpPr>
          <p:cNvPr id="25603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476375" y="1711325"/>
            <a:ext cx="6337300" cy="37338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</a:rPr>
              <a:t>If the mean and median differ largely, the distribution is </a:t>
            </a:r>
            <a:r>
              <a:rPr lang="en-US" altLang="fi-FI" u="sng" dirty="0" smtClean="0">
                <a:solidFill>
                  <a:schemeClr val="bg1"/>
                </a:solidFill>
              </a:rPr>
              <a:t>not</a:t>
            </a:r>
            <a:r>
              <a:rPr lang="en-US" altLang="fi-FI" dirty="0" smtClean="0">
                <a:solidFill>
                  <a:schemeClr val="bg1"/>
                </a:solidFill>
              </a:rPr>
              <a:t> normal.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</a:rPr>
              <a:t>Kurtosis (</a:t>
            </a:r>
            <a:r>
              <a:rPr lang="en-US" altLang="fi-FI" i="1" dirty="0" err="1" smtClean="0">
                <a:solidFill>
                  <a:schemeClr val="bg1"/>
                </a:solidFill>
              </a:rPr>
              <a:t>huipukkuus</a:t>
            </a:r>
            <a:r>
              <a:rPr lang="en-US" altLang="fi-FI" dirty="0" smtClean="0">
                <a:solidFill>
                  <a:schemeClr val="bg1"/>
                </a:solidFill>
              </a:rPr>
              <a:t>) and skewness (</a:t>
            </a:r>
            <a:r>
              <a:rPr lang="en-US" altLang="fi-FI" i="1" dirty="0" smtClean="0">
                <a:solidFill>
                  <a:schemeClr val="bg1"/>
                </a:solidFill>
              </a:rPr>
              <a:t>vinous</a:t>
            </a:r>
            <a:r>
              <a:rPr lang="en-US" altLang="fi-FI" dirty="0" smtClean="0">
                <a:solidFill>
                  <a:schemeClr val="bg1"/>
                </a:solidFill>
              </a:rPr>
              <a:t>) describe normality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</a:rPr>
              <a:t>Different statistical test for normality, however visual estimation is important (histograms etc.)</a:t>
            </a:r>
          </a:p>
          <a:p>
            <a:endParaRPr lang="en-US" altLang="fi-FI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47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AAEC3C-E81B-46CE-9E83-29641DEB3F20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7048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>
                <a:latin typeface="Arial Narrow" panose="020B0606020202030204" pitchFamily="34" charset="0"/>
              </a:rPr>
              <a:t>Different Types of Distributions</a:t>
            </a:r>
          </a:p>
        </p:txBody>
      </p:sp>
      <p:pic>
        <p:nvPicPr>
          <p:cNvPr id="26628" name="Picture 6" descr="IMG00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2"/>
          <a:stretch>
            <a:fillRect/>
          </a:stretch>
        </p:blipFill>
        <p:spPr bwMode="auto">
          <a:xfrm>
            <a:off x="4427538" y="1700213"/>
            <a:ext cx="4751387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272088" y="553561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latin typeface="Arial Narrow" panose="020B0606020202030204" pitchFamily="34" charset="0"/>
              </a:rPr>
              <a:t>observations are more on the right (negatively skew distribution or skew to the left)</a:t>
            </a:r>
          </a:p>
        </p:txBody>
      </p:sp>
      <p:pic>
        <p:nvPicPr>
          <p:cNvPr id="26630" name="Picture 9" descr="IMG00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1751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250825" y="5535613"/>
            <a:ext cx="388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latin typeface="Arial Narrow" panose="020B0606020202030204" pitchFamily="34" charset="0"/>
              </a:rPr>
              <a:t>B normally distributed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latin typeface="Arial Narrow" panose="020B0606020202030204" pitchFamily="34" charset="0"/>
              </a:rPr>
              <a:t>A positively kurtotic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latin typeface="Arial Narrow" panose="020B0606020202030204" pitchFamily="34" charset="0"/>
              </a:rPr>
              <a:t>C negatively kurtotitc</a:t>
            </a:r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6516688" y="4865688"/>
            <a:ext cx="81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Arial Narrow" panose="020B0606020202030204" pitchFamily="34" charset="0"/>
              </a:rPr>
              <a:t>mean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24750" y="4865688"/>
            <a:ext cx="101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Arial Narrow" panose="020B0606020202030204" pitchFamily="34" charset="0"/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12445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215312" cy="1104900"/>
          </a:xfrm>
        </p:spPr>
        <p:txBody>
          <a:bodyPr/>
          <a:lstStyle/>
          <a:p>
            <a:r>
              <a:rPr lang="fi-FI" altLang="fi-FI" sz="3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Symmetric</a:t>
            </a:r>
            <a:r>
              <a:rPr lang="fi-FI" altLang="fi-FI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3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Quantitative</a:t>
            </a:r>
            <a:r>
              <a:rPr lang="fi-FI" altLang="fi-FI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3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Outcome</a:t>
            </a:r>
            <a:endParaRPr lang="fi-FI" altLang="fi-FI" sz="36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600200"/>
            <a:ext cx="6885384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Compare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means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between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groups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Statistical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significance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Two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groups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: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Student’s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t-test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for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independent</a:t>
            </a: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400" kern="0" dirty="0" err="1">
                <a:solidFill>
                  <a:schemeClr val="bg1"/>
                </a:solidFill>
                <a:latin typeface="+mn-lt"/>
                <a:cs typeface="+mn-cs"/>
              </a:rPr>
              <a:t>samples</a:t>
            </a:r>
            <a:endParaRPr lang="fi-FI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2400" kern="0" dirty="0">
                <a:solidFill>
                  <a:srgbClr val="FF0000"/>
                </a:solidFill>
                <a:latin typeface="+mn-lt"/>
                <a:cs typeface="+mn-cs"/>
              </a:rPr>
              <a:t>SPSS: Analyze &gt; Compare Means &gt; </a:t>
            </a:r>
            <a:r>
              <a:rPr lang="fi-FI" sz="2400" kern="0" dirty="0" err="1">
                <a:solidFill>
                  <a:srgbClr val="FF0000"/>
                </a:solidFill>
                <a:latin typeface="+mn-lt"/>
                <a:cs typeface="+mn-cs"/>
              </a:rPr>
              <a:t>Independent-Samples</a:t>
            </a:r>
            <a:r>
              <a:rPr lang="fi-FI" sz="2400" kern="0" dirty="0">
                <a:solidFill>
                  <a:srgbClr val="FF0000"/>
                </a:solidFill>
                <a:latin typeface="+mn-lt"/>
                <a:cs typeface="+mn-cs"/>
              </a:rPr>
              <a:t> T </a:t>
            </a:r>
            <a:r>
              <a:rPr lang="fi-FI" sz="2400" kern="0" dirty="0" err="1">
                <a:solidFill>
                  <a:srgbClr val="FF0000"/>
                </a:solidFill>
                <a:latin typeface="+mn-lt"/>
                <a:cs typeface="+mn-cs"/>
              </a:rPr>
              <a:t>Test</a:t>
            </a:r>
            <a:endParaRPr lang="fi-FI" sz="16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90500"/>
            <a:ext cx="6096000" cy="1143000"/>
          </a:xfrm>
        </p:spPr>
        <p:txBody>
          <a:bodyPr/>
          <a:lstStyle/>
          <a:p>
            <a:pPr algn="ctr"/>
            <a:r>
              <a:rPr lang="fi-FI" altLang="fi-FI" sz="4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fi-FI" altLang="fi-FI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447800"/>
            <a:ext cx="586105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Comparing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groups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Test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assumptions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Multiple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testing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sz="3200" dirty="0" smtClean="0">
                <a:solidFill>
                  <a:schemeClr val="bg1"/>
                </a:solidFill>
              </a:rPr>
              <a:t>Power and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attrition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References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 sz="3200" dirty="0" smtClean="0">
              <a:solidFill>
                <a:schemeClr val="bg1"/>
              </a:solidFill>
            </a:endParaRPr>
          </a:p>
        </p:txBody>
      </p:sp>
      <p:sp>
        <p:nvSpPr>
          <p:cNvPr id="512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94ED0B-B165-4C88-84F6-120AF45A64FD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52550" y="571500"/>
            <a:ext cx="7791450" cy="841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44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t-test</a:t>
            </a:r>
            <a:r>
              <a:rPr lang="fi-FI" sz="44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44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hypotheses</a:t>
            </a:r>
            <a:endParaRPr lang="en-GB" sz="4400" b="1" kern="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550" y="1754188"/>
            <a:ext cx="7313613" cy="41529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</a:t>
            </a:r>
            <a:r>
              <a:rPr lang="fi-FI" sz="3600" kern="0" baseline="-30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Mean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values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expected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values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of the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studied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attribute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are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equal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in </a:t>
            </a:r>
            <a:r>
              <a:rPr lang="fi-FI" sz="36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groups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1 and 2.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</a:t>
            </a:r>
            <a:r>
              <a:rPr lang="fi-FI" sz="3600" kern="0" baseline="-30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</a:t>
            </a:r>
            <a:r>
              <a:rPr lang="fi-FI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36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Mean values of the studied attribute differ between groups 1 and 2. </a:t>
            </a:r>
            <a:endParaRPr lang="en-GB" sz="3600" kern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0B5A4-DC0E-4199-A9CF-665B9A4E9E00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145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60813"/>
            <a:ext cx="27368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1" name="Suora nuoliyhdysviiva 6"/>
          <p:cNvCxnSpPr>
            <a:cxnSpLocks noChangeShapeType="1"/>
          </p:cNvCxnSpPr>
          <p:nvPr/>
        </p:nvCxnSpPr>
        <p:spPr bwMode="auto">
          <a:xfrm>
            <a:off x="3779838" y="4005263"/>
            <a:ext cx="2376487" cy="151130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uorakulmio 8"/>
          <p:cNvSpPr/>
          <p:nvPr/>
        </p:nvSpPr>
        <p:spPr>
          <a:xfrm>
            <a:off x="395288" y="447675"/>
            <a:ext cx="83534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i-FI" kern="0" dirty="0">
                <a:solidFill>
                  <a:srgbClr val="FF0000"/>
                </a:solidFill>
                <a:cs typeface="Arial" charset="0"/>
              </a:rPr>
              <a:t>SPSS: </a:t>
            </a:r>
            <a:r>
              <a:rPr lang="fi-FI" kern="0" dirty="0" err="1">
                <a:solidFill>
                  <a:srgbClr val="FF0000"/>
                </a:solidFill>
                <a:cs typeface="Arial" charset="0"/>
              </a:rPr>
              <a:t>Analyze</a:t>
            </a:r>
            <a:r>
              <a:rPr lang="fi-FI" kern="0" dirty="0">
                <a:solidFill>
                  <a:srgbClr val="FF0000"/>
                </a:solidFill>
                <a:cs typeface="Arial" charset="0"/>
              </a:rPr>
              <a:t> &gt; </a:t>
            </a:r>
            <a:r>
              <a:rPr lang="fi-FI" kern="0" dirty="0" err="1">
                <a:solidFill>
                  <a:srgbClr val="FF0000"/>
                </a:solidFill>
                <a:cs typeface="Arial" charset="0"/>
              </a:rPr>
              <a:t>Compare</a:t>
            </a:r>
            <a:r>
              <a:rPr lang="fi-FI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i-FI" kern="0" dirty="0" err="1">
                <a:solidFill>
                  <a:srgbClr val="FF0000"/>
                </a:solidFill>
                <a:cs typeface="Arial" charset="0"/>
              </a:rPr>
              <a:t>Means</a:t>
            </a:r>
            <a:r>
              <a:rPr lang="fi-FI" kern="0" dirty="0">
                <a:solidFill>
                  <a:srgbClr val="FF0000"/>
                </a:solidFill>
                <a:cs typeface="Arial" charset="0"/>
              </a:rPr>
              <a:t> &gt; </a:t>
            </a:r>
            <a:r>
              <a:rPr lang="fi-FI" kern="0" dirty="0" err="1">
                <a:solidFill>
                  <a:srgbClr val="FF0000"/>
                </a:solidFill>
                <a:cs typeface="Arial" charset="0"/>
              </a:rPr>
              <a:t>Independent-Samples</a:t>
            </a:r>
            <a:r>
              <a:rPr lang="fi-FI" kern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i-FI" kern="0" dirty="0" err="1">
                <a:solidFill>
                  <a:srgbClr val="FF0000"/>
                </a:solidFill>
                <a:cs typeface="Arial" charset="0"/>
              </a:rPr>
              <a:t>T-Test</a:t>
            </a:r>
            <a:endParaRPr lang="fi-FI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92535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61ADAC-335E-41FF-88A7-FBC55568D799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6419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00125" y="5753100"/>
            <a:ext cx="7791450" cy="5524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3200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Different</a:t>
            </a:r>
            <a:r>
              <a:rPr lang="fi-FI" sz="3200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variances</a:t>
            </a:r>
            <a:r>
              <a:rPr lang="fi-FI" sz="3200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(formula B)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3643313" y="4560888"/>
            <a:ext cx="571500" cy="2968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500688" y="4929188"/>
            <a:ext cx="571500" cy="2968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848" name="Straight Arrow Connector 14"/>
          <p:cNvCxnSpPr>
            <a:cxnSpLocks noChangeShapeType="1"/>
          </p:cNvCxnSpPr>
          <p:nvPr/>
        </p:nvCxnSpPr>
        <p:spPr bwMode="auto">
          <a:xfrm>
            <a:off x="4214813" y="4786313"/>
            <a:ext cx="1285875" cy="2143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9" name="TextBox 17"/>
          <p:cNvSpPr txBox="1">
            <a:spLocks noChangeArrowheads="1"/>
          </p:cNvSpPr>
          <p:nvPr/>
        </p:nvSpPr>
        <p:spPr bwMode="auto">
          <a:xfrm>
            <a:off x="785813" y="500063"/>
            <a:ext cx="236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3200" b="1">
                <a:latin typeface="Calibri" panose="020F0502020204030204" pitchFamily="34" charset="0"/>
              </a:rPr>
              <a:t>SPSS -output</a:t>
            </a:r>
          </a:p>
        </p:txBody>
      </p:sp>
      <p:sp>
        <p:nvSpPr>
          <p:cNvPr id="35850" name="Suorakulmio 10"/>
          <p:cNvSpPr>
            <a:spLocks noChangeArrowheads="1"/>
          </p:cNvSpPr>
          <p:nvPr/>
        </p:nvSpPr>
        <p:spPr bwMode="auto">
          <a:xfrm>
            <a:off x="3492500" y="2420938"/>
            <a:ext cx="142875" cy="144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27" name="TextBox 1"/>
          <p:cNvSpPr txBox="1">
            <a:spLocks noChangeArrowheads="1"/>
          </p:cNvSpPr>
          <p:nvPr/>
        </p:nvSpPr>
        <p:spPr bwMode="auto">
          <a:xfrm>
            <a:off x="215900" y="4572000"/>
            <a:ext cx="947738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sz="1550" dirty="0" err="1" smtClean="0">
                <a:solidFill>
                  <a:schemeClr val="bg1"/>
                </a:solidFill>
              </a:rPr>
              <a:t>Prodromal</a:t>
            </a:r>
            <a:r>
              <a:rPr lang="fi-FI" sz="1550" dirty="0" smtClean="0">
                <a:solidFill>
                  <a:schemeClr val="bg1"/>
                </a:solidFill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</a:rPr>
              <a:t>symptoms</a:t>
            </a:r>
            <a:endParaRPr lang="fi-FI" sz="1600" dirty="0" smtClean="0">
              <a:solidFill>
                <a:schemeClr val="bg1"/>
              </a:solidFill>
            </a:endParaRPr>
          </a:p>
        </p:txBody>
      </p:sp>
      <p:sp>
        <p:nvSpPr>
          <p:cNvPr id="35852" name="TextBox 11"/>
          <p:cNvSpPr txBox="1">
            <a:spLocks noChangeArrowheads="1"/>
          </p:cNvSpPr>
          <p:nvPr/>
        </p:nvSpPr>
        <p:spPr bwMode="auto">
          <a:xfrm>
            <a:off x="1403350" y="2154238"/>
            <a:ext cx="1770063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latin typeface="Arial Narrow" panose="020B0606020202030204" pitchFamily="34" charset="0"/>
              </a:rPr>
              <a:t>Prodromal symptoms</a:t>
            </a:r>
          </a:p>
        </p:txBody>
      </p:sp>
      <p:sp>
        <p:nvSpPr>
          <p:cNvPr id="35853" name="TextBox 2"/>
          <p:cNvSpPr txBox="1">
            <a:spLocks noChangeArrowheads="1"/>
          </p:cNvSpPr>
          <p:nvPr/>
        </p:nvSpPr>
        <p:spPr bwMode="auto">
          <a:xfrm>
            <a:off x="1979613" y="1763713"/>
            <a:ext cx="2078037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latin typeface="Arial Narrow" panose="020B0606020202030204" pitchFamily="34" charset="0"/>
              </a:rPr>
              <a:t>Have you tried cannabis?</a:t>
            </a:r>
          </a:p>
        </p:txBody>
      </p:sp>
      <p:sp>
        <p:nvSpPr>
          <p:cNvPr id="35854" name="TextBox 3"/>
          <p:cNvSpPr txBox="1">
            <a:spLocks noChangeArrowheads="1"/>
          </p:cNvSpPr>
          <p:nvPr/>
        </p:nvSpPr>
        <p:spPr bwMode="auto">
          <a:xfrm>
            <a:off x="3616325" y="2139950"/>
            <a:ext cx="3968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200" b="1">
                <a:latin typeface="Arial Narrow" panose="020B0606020202030204" pitchFamily="34" charset="0"/>
              </a:rPr>
              <a:t>no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200" b="1">
                <a:latin typeface="Arial Narrow" panose="020B060602020203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5109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E73E47-0D46-4759-9C6F-2B1CD62EDF99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50" y="428625"/>
            <a:ext cx="7315200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40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Non-parametric</a:t>
            </a:r>
            <a:r>
              <a:rPr lang="fi-FI" sz="40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40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methods</a:t>
            </a:r>
            <a:endParaRPr lang="fi-FI" sz="4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650" y="1428750"/>
            <a:ext cx="8064500" cy="41529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Are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used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when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mean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not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the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proper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statistic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skew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distribution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extreme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values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(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outliers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No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assumptions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regarding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probability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distribution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non-parametric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=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distribution-free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, no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parameters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(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e.g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mean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or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variance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)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defined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for 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distribution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627174-1BBE-40A2-B9AF-5CE192CC0B95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38" y="642938"/>
            <a:ext cx="7791450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40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Mann-Whitney’s</a:t>
            </a:r>
            <a:r>
              <a:rPr lang="fi-FI" sz="40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40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U-test</a:t>
            </a:r>
            <a:endParaRPr lang="fi-FI" sz="4000" b="1" kern="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90700"/>
            <a:ext cx="7772400" cy="4591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distribution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of a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variable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in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two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groups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studied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It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asumed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that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variable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at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least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in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ordinal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scale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test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exact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if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attribute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quantitative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test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is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based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on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ranks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of 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observations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in the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pooled</a:t>
            </a:r>
            <a:r>
              <a:rPr lang="fi-FI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2800" kern="0" dirty="0" err="1">
                <a:solidFill>
                  <a:schemeClr val="bg1"/>
                </a:solidFill>
                <a:latin typeface="+mn-lt"/>
                <a:cs typeface="+mn-cs"/>
              </a:rPr>
              <a:t>sample</a:t>
            </a:r>
            <a:endParaRPr lang="fi-FI" sz="28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8153400" cy="1104900"/>
          </a:xfrm>
        </p:spPr>
        <p:txBody>
          <a:bodyPr/>
          <a:lstStyle/>
          <a:p>
            <a:r>
              <a:rPr lang="fi-FI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Skew quantitative outcome</a:t>
            </a:r>
            <a:endParaRPr lang="fi-FI" altLang="fi-FI" sz="4000" smtClean="0">
              <a:solidFill>
                <a:schemeClr val="bg1"/>
              </a:solidFill>
            </a:endParaRP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1143000" y="1524000"/>
            <a:ext cx="80010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buSzPct val="90000"/>
              <a:buFont typeface="Wingdings" panose="05000000000000000000" pitchFamily="2" charset="2"/>
              <a:buChar char="§"/>
            </a:pPr>
            <a:r>
              <a:rPr lang="fi-FI" altLang="fi-FI" dirty="0"/>
              <a:t>Report </a:t>
            </a:r>
            <a:r>
              <a:rPr lang="fi-FI" altLang="fi-FI" dirty="0" err="1"/>
              <a:t>medians</a:t>
            </a:r>
            <a:endParaRPr lang="fi-FI" altLang="fi-FI" dirty="0"/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i-FI" altLang="fi-FI" sz="2400" dirty="0"/>
              <a:t>SPSS: </a:t>
            </a:r>
            <a:r>
              <a:rPr lang="fi-FI" altLang="fi-FI" sz="2400" dirty="0" err="1">
                <a:solidFill>
                  <a:srgbClr val="FF0000"/>
                </a:solidFill>
              </a:rPr>
              <a:t>Analyze</a:t>
            </a:r>
            <a:r>
              <a:rPr lang="fi-FI" altLang="fi-FI" sz="2400" dirty="0">
                <a:solidFill>
                  <a:srgbClr val="FF0000"/>
                </a:solidFill>
              </a:rPr>
              <a:t> &gt; </a:t>
            </a:r>
            <a:r>
              <a:rPr lang="fi-FI" altLang="fi-FI" sz="2400" dirty="0" err="1">
                <a:solidFill>
                  <a:srgbClr val="FF0000"/>
                </a:solidFill>
              </a:rPr>
              <a:t>Descriptive</a:t>
            </a:r>
            <a:r>
              <a:rPr lang="fi-FI" altLang="fi-FI" sz="2400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>
                <a:solidFill>
                  <a:srgbClr val="FF0000"/>
                </a:solidFill>
              </a:rPr>
              <a:t>Statistics</a:t>
            </a:r>
            <a:r>
              <a:rPr lang="fi-FI" altLang="fi-FI" sz="2400" dirty="0">
                <a:solidFill>
                  <a:srgbClr val="FF0000"/>
                </a:solidFill>
              </a:rPr>
              <a:t> &gt; </a:t>
            </a:r>
            <a:r>
              <a:rPr lang="fi-FI" altLang="fi-FI" sz="2400" dirty="0" err="1">
                <a:solidFill>
                  <a:srgbClr val="FF0000"/>
                </a:solidFill>
              </a:rPr>
              <a:t>Explore</a:t>
            </a:r>
            <a:r>
              <a:rPr lang="fi-FI" altLang="fi-FI" sz="2400" dirty="0"/>
              <a:t>  </a:t>
            </a:r>
          </a:p>
          <a:p>
            <a:pPr>
              <a:lnSpc>
                <a:spcPct val="140000"/>
              </a:lnSpc>
              <a:buSzPct val="90000"/>
              <a:buFont typeface="Wingdings" panose="05000000000000000000" pitchFamily="2" charset="2"/>
              <a:buChar char="§"/>
            </a:pPr>
            <a:r>
              <a:rPr lang="fi-FI" altLang="fi-FI" dirty="0"/>
              <a:t>Statistical </a:t>
            </a:r>
            <a:r>
              <a:rPr lang="fi-FI" altLang="fi-FI" dirty="0" err="1"/>
              <a:t>test</a:t>
            </a:r>
            <a:endParaRPr lang="fi-FI" altLang="fi-FI" dirty="0"/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i-FI" altLang="fi-FI" sz="2400" dirty="0" err="1"/>
              <a:t>Two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groups</a:t>
            </a:r>
            <a:r>
              <a:rPr lang="fi-FI" altLang="fi-FI" sz="2400" dirty="0"/>
              <a:t>: Mann-</a:t>
            </a:r>
            <a:r>
              <a:rPr lang="fi-FI" altLang="fi-FI" sz="2400" dirty="0" err="1"/>
              <a:t>Whitney’s</a:t>
            </a:r>
            <a:r>
              <a:rPr lang="fi-FI" altLang="fi-FI" sz="2400" dirty="0"/>
              <a:t> U-</a:t>
            </a:r>
            <a:r>
              <a:rPr lang="fi-FI" altLang="fi-FI" sz="2400" dirty="0" err="1"/>
              <a:t>test</a:t>
            </a:r>
            <a:endParaRPr lang="fi-FI" altLang="fi-FI" sz="2400" dirty="0"/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i-FI" altLang="fi-FI" sz="2400" dirty="0"/>
              <a:t>SPSS: </a:t>
            </a:r>
            <a:r>
              <a:rPr lang="fi-FI" altLang="fi-FI" sz="2400" dirty="0" err="1">
                <a:solidFill>
                  <a:srgbClr val="FF0000"/>
                </a:solidFill>
              </a:rPr>
              <a:t>Analyze</a:t>
            </a:r>
            <a:r>
              <a:rPr lang="fi-FI" altLang="fi-FI" sz="2400" dirty="0">
                <a:solidFill>
                  <a:srgbClr val="FF0000"/>
                </a:solidFill>
              </a:rPr>
              <a:t> &gt; </a:t>
            </a:r>
            <a:r>
              <a:rPr lang="fi-FI" altLang="fi-FI" sz="2400" dirty="0" err="1">
                <a:solidFill>
                  <a:srgbClr val="FF0000"/>
                </a:solidFill>
              </a:rPr>
              <a:t>Nonparametric</a:t>
            </a:r>
            <a:r>
              <a:rPr lang="fi-FI" altLang="fi-FI" sz="2400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>
                <a:solidFill>
                  <a:srgbClr val="FF0000"/>
                </a:solidFill>
              </a:rPr>
              <a:t>Tests</a:t>
            </a:r>
            <a:r>
              <a:rPr lang="fi-FI" altLang="fi-FI" sz="2400" dirty="0">
                <a:solidFill>
                  <a:srgbClr val="FF0000"/>
                </a:solidFill>
              </a:rPr>
              <a:t> &gt; 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fi-FI" altLang="fi-FI" sz="2400" dirty="0">
                <a:solidFill>
                  <a:srgbClr val="FF0000"/>
                </a:solidFill>
              </a:rPr>
              <a:t>    </a:t>
            </a:r>
            <a:r>
              <a:rPr lang="fi-FI" altLang="fi-FI" sz="2400" dirty="0" err="1">
                <a:solidFill>
                  <a:srgbClr val="FF0000"/>
                </a:solidFill>
              </a:rPr>
              <a:t>Legacy</a:t>
            </a:r>
            <a:r>
              <a:rPr lang="fi-FI" altLang="fi-FI" sz="2400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>
                <a:solidFill>
                  <a:srgbClr val="FF0000"/>
                </a:solidFill>
              </a:rPr>
              <a:t>dialogs</a:t>
            </a:r>
            <a:r>
              <a:rPr lang="fi-FI" altLang="fi-FI" sz="2400" dirty="0">
                <a:solidFill>
                  <a:srgbClr val="FF0000"/>
                </a:solidFill>
              </a:rPr>
              <a:t> &gt; </a:t>
            </a:r>
            <a:r>
              <a:rPr lang="fi-FI" altLang="fi-FI" sz="2400" dirty="0" err="1">
                <a:solidFill>
                  <a:srgbClr val="FF0000"/>
                </a:solidFill>
              </a:rPr>
              <a:t>Two</a:t>
            </a:r>
            <a:r>
              <a:rPr lang="fi-FI" altLang="fi-FI" sz="2400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>
                <a:solidFill>
                  <a:srgbClr val="FF0000"/>
                </a:solidFill>
              </a:rPr>
              <a:t>Independent</a:t>
            </a:r>
            <a:r>
              <a:rPr lang="fi-FI" altLang="fi-FI" sz="2400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>
                <a:solidFill>
                  <a:srgbClr val="FF0000"/>
                </a:solidFill>
              </a:rPr>
              <a:t>Samples</a:t>
            </a:r>
            <a:endParaRPr lang="fi-FI" alt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66700"/>
            <a:ext cx="8339137" cy="1104900"/>
          </a:xfrm>
        </p:spPr>
        <p:txBody>
          <a:bodyPr/>
          <a:lstStyle/>
          <a:p>
            <a:r>
              <a:rPr lang="fi-FI" altLang="fi-FI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Mann-</a:t>
            </a:r>
            <a:r>
              <a:rPr lang="fi-FI" altLang="fi-FI" sz="4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Whitney’s</a:t>
            </a:r>
            <a:r>
              <a:rPr lang="fi-FI" altLang="fi-FI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test</a:t>
            </a:r>
            <a:r>
              <a:rPr lang="fi-FI" altLang="fi-FI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example</a:t>
            </a:r>
            <a:endParaRPr lang="fi-FI" altLang="fi-FI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1790700"/>
            <a:ext cx="3429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Histamine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concentration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Sample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include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22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smokers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9 with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allergy</a:t>
            </a:r>
            <a:endParaRPr lang="fi-FI" sz="32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13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without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+mn-cs"/>
              </a:rPr>
              <a:t>allergy</a:t>
            </a:r>
            <a:r>
              <a:rPr lang="fi-FI" sz="20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67175" y="1557338"/>
          <a:ext cx="4745038" cy="4789486"/>
        </p:xfrm>
        <a:graphic>
          <a:graphicData uri="http://schemas.openxmlformats.org/drawingml/2006/table">
            <a:tbl>
              <a:tblPr/>
              <a:tblGrid>
                <a:gridCol w="828890"/>
                <a:gridCol w="1545809"/>
                <a:gridCol w="1443289"/>
                <a:gridCol w="927050"/>
              </a:tblGrid>
              <a:tr h="326685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rank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ALLERGY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92" marR="86092" marT="44858" marB="44858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ALLERGY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rank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4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fi-FI" sz="11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31,0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4,7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54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fi-FI" sz="11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39,6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5,2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4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64,7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54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65,9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i-FI" sz="11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67,6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27,3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i-FI" sz="11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29,1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102,4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32,4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565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1112,0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34,3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fi-FI" sz="11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1651,0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35,4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>
                        <a:latin typeface="Calibri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41,7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>
                        <a:latin typeface="Calibri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45,5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>
                        <a:latin typeface="Calibri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48,0</a:t>
                      </a:r>
                      <a:endParaRPr lang="fi-F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8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>
                        <a:latin typeface="Calibri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48,1</a:t>
                      </a:r>
                      <a:endParaRPr lang="fi-F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03" marR="87303" marT="43646" marB="436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100" b="1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fi-FI" sz="11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i-FI" altLang="fi-FI" sz="4000" dirty="0" err="1" smtClean="0">
                <a:solidFill>
                  <a:schemeClr val="bg1"/>
                </a:solidFill>
              </a:rPr>
              <a:t>Comparing</a:t>
            </a:r>
            <a:r>
              <a:rPr lang="fi-FI" altLang="fi-FI" sz="4000" dirty="0" smtClean="0">
                <a:solidFill>
                  <a:schemeClr val="bg1"/>
                </a:solidFill>
              </a:rPr>
              <a:t> 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medians</a:t>
            </a:r>
            <a:r>
              <a:rPr lang="fi-FI" altLang="fi-FI" sz="4000" dirty="0" smtClean="0">
                <a:solidFill>
                  <a:schemeClr val="bg1"/>
                </a:solidFill>
              </a:rPr>
              <a:t>: Mann-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Whitney’s</a:t>
            </a:r>
            <a:r>
              <a:rPr lang="fi-FI" altLang="fi-FI" sz="4000" dirty="0" smtClean="0">
                <a:solidFill>
                  <a:schemeClr val="bg1"/>
                </a:solidFill>
              </a:rPr>
              <a:t> U-</a:t>
            </a:r>
            <a:r>
              <a:rPr lang="fi-FI" altLang="fi-FI" sz="4000" dirty="0" err="1" smtClean="0">
                <a:solidFill>
                  <a:schemeClr val="bg1"/>
                </a:solidFill>
              </a:rPr>
              <a:t>test</a:t>
            </a:r>
            <a:endParaRPr lang="fi-FI" altLang="fi-FI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785813" y="928688"/>
          <a:ext cx="7748587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4808220" imgH="3534156" progId="Word.Document.8">
                  <p:embed/>
                </p:oleObj>
              </mc:Choice>
              <mc:Fallback>
                <p:oleObj name="Document" r:id="rId3" imgW="4808220" imgH="35341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928688"/>
                        <a:ext cx="7748587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842963" y="1700213"/>
            <a:ext cx="1592262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latin typeface="Calibri" panose="020F0502020204030204" pitchFamily="34" charset="0"/>
              </a:rPr>
              <a:t>Histamine concentration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2555875" y="3575050"/>
            <a:ext cx="1592263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latin typeface="Calibri" panose="020F0502020204030204" pitchFamily="34" charset="0"/>
              </a:rPr>
              <a:t>Histamine concentration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47778" r="60587" b="38889"/>
          <a:stretch>
            <a:fillRect/>
          </a:stretch>
        </p:blipFill>
        <p:spPr bwMode="auto">
          <a:xfrm>
            <a:off x="2700338" y="1700213"/>
            <a:ext cx="863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3"/>
          <p:cNvSpPr txBox="1">
            <a:spLocks noChangeArrowheads="1"/>
          </p:cNvSpPr>
          <p:nvPr/>
        </p:nvSpPr>
        <p:spPr bwMode="auto">
          <a:xfrm>
            <a:off x="2555875" y="1341438"/>
            <a:ext cx="650875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>
                <a:latin typeface="Arial Narrow" panose="020B0606020202030204" pitchFamily="34" charset="0"/>
              </a:rPr>
              <a:t>Group</a:t>
            </a: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2270125" y="6291263"/>
            <a:ext cx="646113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200">
                <a:latin typeface="Arial Narrow" panose="020B0606020202030204" pitchFamily="34" charset="0"/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37104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36838"/>
            <a:ext cx="60960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i-FI" altLang="fi-FI" sz="8000" smtClean="0">
                <a:solidFill>
                  <a:srgbClr val="000000"/>
                </a:solidFill>
              </a:rPr>
              <a:t>Comparing Several Groups</a:t>
            </a:r>
          </a:p>
        </p:txBody>
      </p:sp>
    </p:spTree>
    <p:extLst>
      <p:ext uri="{BB962C8B-B14F-4D97-AF65-F5344CB8AC3E}">
        <p14:creationId xmlns:p14="http://schemas.microsoft.com/office/powerpoint/2010/main" val="362569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3068638"/>
            <a:ext cx="4537075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i-FI" altLang="fi-FI" smtClean="0">
                <a:solidFill>
                  <a:srgbClr val="000000"/>
                </a:solidFill>
              </a:rPr>
              <a:t>Comparing Two Groups</a:t>
            </a:r>
          </a:p>
        </p:txBody>
      </p:sp>
    </p:spTree>
    <p:extLst>
      <p:ext uri="{BB962C8B-B14F-4D97-AF65-F5344CB8AC3E}">
        <p14:creationId xmlns:p14="http://schemas.microsoft.com/office/powerpoint/2010/main" val="9562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74062" cy="1104900"/>
          </a:xfrm>
        </p:spPr>
        <p:txBody>
          <a:bodyPr/>
          <a:lstStyle/>
          <a:p>
            <a:pPr eaLnBrk="1" hangingPunct="1"/>
            <a:r>
              <a:rPr lang="fi-FI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TYPES OF OUTCOME VARIABLE</a:t>
            </a:r>
            <a:endParaRPr lang="en-GB" altLang="fi-FI" sz="40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556792"/>
            <a:ext cx="6525344" cy="3151188"/>
          </a:xfrm>
        </p:spPr>
        <p:txBody>
          <a:bodyPr/>
          <a:lstStyle/>
          <a:p>
            <a:pPr eaLnBrk="1" hangingPunct="1"/>
            <a:r>
              <a:rPr lang="fi-FI" altLang="fi-FI" sz="3600" dirty="0" err="1" smtClean="0">
                <a:solidFill>
                  <a:schemeClr val="bg1"/>
                </a:solidFill>
              </a:rPr>
              <a:t>Type</a:t>
            </a:r>
            <a:r>
              <a:rPr lang="fi-FI" altLang="fi-FI" sz="3600" dirty="0" smtClean="0">
                <a:solidFill>
                  <a:schemeClr val="bg1"/>
                </a:solidFill>
              </a:rPr>
              <a:t> of </a:t>
            </a:r>
            <a:r>
              <a:rPr lang="fi-FI" altLang="fi-FI" sz="3600" dirty="0" err="1" smtClean="0">
                <a:solidFill>
                  <a:schemeClr val="bg1"/>
                </a:solidFill>
              </a:rPr>
              <a:t>outcome</a:t>
            </a:r>
            <a:r>
              <a:rPr lang="fi-FI" altLang="fi-FI" sz="3600" dirty="0" smtClean="0">
                <a:solidFill>
                  <a:schemeClr val="bg1"/>
                </a:solidFill>
              </a:rPr>
              <a:t> </a:t>
            </a:r>
            <a:r>
              <a:rPr lang="fi-FI" altLang="fi-FI" sz="3600" dirty="0" err="1" smtClean="0">
                <a:solidFill>
                  <a:schemeClr val="bg1"/>
                </a:solidFill>
              </a:rPr>
              <a:t>determines</a:t>
            </a:r>
            <a:r>
              <a:rPr lang="fi-FI" altLang="fi-FI" sz="3600" dirty="0" smtClean="0">
                <a:solidFill>
                  <a:schemeClr val="bg1"/>
                </a:solidFill>
              </a:rPr>
              <a:t> </a:t>
            </a:r>
            <a:r>
              <a:rPr lang="fi-FI" altLang="fi-FI" sz="3600" dirty="0" err="1" smtClean="0">
                <a:solidFill>
                  <a:schemeClr val="bg1"/>
                </a:solidFill>
              </a:rPr>
              <a:t>type</a:t>
            </a:r>
            <a:r>
              <a:rPr lang="fi-FI" altLang="fi-FI" sz="3600" dirty="0" smtClean="0">
                <a:solidFill>
                  <a:schemeClr val="bg1"/>
                </a:solidFill>
              </a:rPr>
              <a:t> of </a:t>
            </a:r>
            <a:r>
              <a:rPr lang="fi-FI" altLang="fi-FI" sz="3600" dirty="0" err="1" smtClean="0">
                <a:solidFill>
                  <a:schemeClr val="bg1"/>
                </a:solidFill>
              </a:rPr>
              <a:t>analysis</a:t>
            </a:r>
            <a:endParaRPr lang="fi-FI" altLang="fi-FI" sz="3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fi-FI" altLang="fi-FI" sz="3200" dirty="0" err="1" smtClean="0">
                <a:solidFill>
                  <a:schemeClr val="bg1"/>
                </a:solidFill>
              </a:rPr>
              <a:t>Categorized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variable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fi-FI" altLang="fi-FI" sz="2800" dirty="0" err="1" smtClean="0">
                <a:solidFill>
                  <a:schemeClr val="bg1"/>
                </a:solidFill>
              </a:rPr>
              <a:t>Treatment</a:t>
            </a:r>
            <a:r>
              <a:rPr lang="fi-FI" altLang="fi-FI" sz="2800" dirty="0" smtClean="0">
                <a:solidFill>
                  <a:schemeClr val="bg1"/>
                </a:solidFill>
              </a:rPr>
              <a:t>,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marital</a:t>
            </a:r>
            <a:r>
              <a:rPr lang="fi-FI" altLang="fi-FI" sz="2800" dirty="0" smtClean="0">
                <a:solidFill>
                  <a:schemeClr val="bg1"/>
                </a:solidFill>
              </a:rPr>
              <a:t> status, etc.</a:t>
            </a:r>
          </a:p>
          <a:p>
            <a:pPr lvl="1" eaLnBrk="1" hangingPunct="1"/>
            <a:r>
              <a:rPr lang="fi-FI" altLang="fi-FI" sz="3200" dirty="0" err="1" smtClean="0">
                <a:solidFill>
                  <a:schemeClr val="bg1"/>
                </a:solidFill>
              </a:rPr>
              <a:t>Continuous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variable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fi-FI" altLang="fi-FI" sz="2800" dirty="0" err="1" smtClean="0">
                <a:solidFill>
                  <a:schemeClr val="bg1"/>
                </a:solidFill>
              </a:rPr>
              <a:t>Length</a:t>
            </a:r>
            <a:r>
              <a:rPr lang="fi-FI" altLang="fi-FI" sz="2800" dirty="0" smtClean="0">
                <a:solidFill>
                  <a:schemeClr val="bg1"/>
                </a:solidFill>
              </a:rPr>
              <a:t>,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blood</a:t>
            </a:r>
            <a:r>
              <a:rPr lang="fi-FI" altLang="fi-FI" sz="2800" dirty="0" smtClean="0">
                <a:solidFill>
                  <a:schemeClr val="bg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pressure</a:t>
            </a:r>
            <a:r>
              <a:rPr lang="fi-FI" altLang="fi-FI" sz="2800" dirty="0" smtClean="0">
                <a:solidFill>
                  <a:schemeClr val="bg1"/>
                </a:solidFill>
              </a:rPr>
              <a:t>, etc.</a:t>
            </a:r>
          </a:p>
          <a:p>
            <a:pPr lvl="2" eaLnBrk="1" hangingPunct="1"/>
            <a:r>
              <a:rPr lang="fi-FI" altLang="fi-FI" sz="2800" dirty="0" err="1" smtClean="0">
                <a:solidFill>
                  <a:schemeClr val="bg1"/>
                </a:solidFill>
              </a:rPr>
              <a:t>Number</a:t>
            </a:r>
            <a:r>
              <a:rPr lang="fi-FI" altLang="fi-FI" sz="2800" dirty="0" smtClean="0">
                <a:solidFill>
                  <a:schemeClr val="bg1"/>
                </a:solidFill>
              </a:rPr>
              <a:t> of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symptoms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fi-FI" altLang="fi-FI" sz="2800" dirty="0" err="1" smtClean="0">
                <a:solidFill>
                  <a:schemeClr val="bg1"/>
                </a:solidFill>
              </a:rPr>
              <a:t>Number</a:t>
            </a:r>
            <a:r>
              <a:rPr lang="fi-FI" altLang="fi-FI" sz="2800" dirty="0" smtClean="0">
                <a:solidFill>
                  <a:schemeClr val="bg1"/>
                </a:solidFill>
              </a:rPr>
              <a:t> of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treatment</a:t>
            </a:r>
            <a:r>
              <a:rPr lang="fi-FI" altLang="fi-FI" sz="2800" dirty="0" smtClean="0">
                <a:solidFill>
                  <a:schemeClr val="bg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days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2" eaLnBrk="1" hangingPunct="1"/>
            <a:endParaRPr lang="fi-FI" altLang="fi-FI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3663" y="395288"/>
            <a:ext cx="8208962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Selection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of the </a:t>
            </a: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method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(2+ </a:t>
            </a: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groups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)</a:t>
            </a:r>
            <a:endParaRPr lang="fi-FI" sz="4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13375" y="2490788"/>
            <a:ext cx="2398713" cy="1587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476375" y="2492375"/>
            <a:ext cx="2089150" cy="158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50182" name="TextBox 16"/>
          <p:cNvSpPr txBox="1">
            <a:spLocks noChangeArrowheads="1"/>
          </p:cNvSpPr>
          <p:nvPr/>
        </p:nvSpPr>
        <p:spPr bwMode="auto">
          <a:xfrm>
            <a:off x="749300" y="1571625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 b="1">
                <a:latin typeface="Arial Narrow" panose="020B0606020202030204" pitchFamily="34" charset="0"/>
              </a:rPr>
              <a:t>NO,qualitative</a:t>
            </a:r>
          </a:p>
        </p:txBody>
      </p:sp>
      <p:sp>
        <p:nvSpPr>
          <p:cNvPr id="50183" name="TextBox 17"/>
          <p:cNvSpPr txBox="1">
            <a:spLocks noChangeArrowheads="1"/>
          </p:cNvSpPr>
          <p:nvPr/>
        </p:nvSpPr>
        <p:spPr bwMode="auto">
          <a:xfrm>
            <a:off x="6678613" y="1571625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 b="1">
                <a:latin typeface="Arial Narrow" panose="020B0606020202030204" pitchFamily="34" charset="0"/>
              </a:rPr>
              <a:t>NO, because of skewness</a:t>
            </a:r>
          </a:p>
        </p:txBody>
      </p:sp>
      <p:sp>
        <p:nvSpPr>
          <p:cNvPr id="50184" name="TextBox 18"/>
          <p:cNvSpPr txBox="1">
            <a:spLocks noChangeArrowheads="1"/>
          </p:cNvSpPr>
          <p:nvPr/>
        </p:nvSpPr>
        <p:spPr bwMode="auto">
          <a:xfrm>
            <a:off x="3640138" y="2139950"/>
            <a:ext cx="172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b="1">
                <a:latin typeface="Arial Narrow" panose="020B0606020202030204" pitchFamily="34" charset="0"/>
              </a:rPr>
              <a:t>Can we use mean?</a:t>
            </a:r>
          </a:p>
        </p:txBody>
      </p:sp>
      <p:sp>
        <p:nvSpPr>
          <p:cNvPr id="50185" name="TextBox 19"/>
          <p:cNvSpPr txBox="1">
            <a:spLocks noChangeArrowheads="1"/>
          </p:cNvSpPr>
          <p:nvPr/>
        </p:nvSpPr>
        <p:spPr bwMode="auto">
          <a:xfrm>
            <a:off x="3357563" y="4176713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Means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- Analysis of variance</a:t>
            </a:r>
          </a:p>
        </p:txBody>
      </p:sp>
      <p:sp>
        <p:nvSpPr>
          <p:cNvPr id="50186" name="TextBox 20"/>
          <p:cNvSpPr txBox="1">
            <a:spLocks noChangeArrowheads="1"/>
          </p:cNvSpPr>
          <p:nvPr/>
        </p:nvSpPr>
        <p:spPr bwMode="auto">
          <a:xfrm>
            <a:off x="6516688" y="4176713"/>
            <a:ext cx="2484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Medians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-  non-parametric test: Kruskal-Wallis test </a:t>
            </a:r>
          </a:p>
        </p:txBody>
      </p:sp>
      <p:sp>
        <p:nvSpPr>
          <p:cNvPr id="50187" name="TextBox 21"/>
          <p:cNvSpPr txBox="1">
            <a:spLocks noChangeArrowheads="1"/>
          </p:cNvSpPr>
          <p:nvPr/>
        </p:nvSpPr>
        <p:spPr bwMode="auto">
          <a:xfrm>
            <a:off x="4500563" y="3457575"/>
            <a:ext cx="221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8204" name="TextBox 22"/>
          <p:cNvSpPr txBox="1">
            <a:spLocks noChangeArrowheads="1"/>
          </p:cNvSpPr>
          <p:nvPr/>
        </p:nvSpPr>
        <p:spPr bwMode="auto">
          <a:xfrm>
            <a:off x="642938" y="4176713"/>
            <a:ext cx="2214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sz="2000" b="1" dirty="0" err="1" smtClean="0">
                <a:solidFill>
                  <a:schemeClr val="bg1"/>
                </a:solidFill>
              </a:rPr>
              <a:t>Crosstabs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fi-FI" sz="2000" b="1" dirty="0" smtClean="0">
                <a:solidFill>
                  <a:schemeClr val="bg1"/>
                </a:solidFill>
              </a:rPr>
              <a:t> - </a:t>
            </a:r>
            <a:r>
              <a:rPr lang="fi-FI" sz="2000" b="1" dirty="0" err="1" smtClean="0">
                <a:solidFill>
                  <a:schemeClr val="bg1"/>
                </a:solidFill>
              </a:rPr>
              <a:t>percentages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fi-FI" sz="2000" b="1" dirty="0" smtClean="0">
                <a:solidFill>
                  <a:schemeClr val="bg1"/>
                </a:solidFill>
              </a:rPr>
              <a:t>- </a:t>
            </a:r>
            <a:r>
              <a:rPr lang="fi-FI" sz="2000" kern="0" dirty="0" smtClean="0">
                <a:solidFill>
                  <a:schemeClr val="bg1"/>
                </a:solidFill>
                <a:sym typeface="Symbol" pitchFamily="18" charset="2"/>
              </a:rPr>
              <a:t></a:t>
            </a:r>
            <a:r>
              <a:rPr lang="fi-FI" sz="2000" kern="0" baseline="30000" dirty="0" smtClean="0">
                <a:solidFill>
                  <a:schemeClr val="bg1"/>
                </a:solidFill>
              </a:rPr>
              <a:t>2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test</a:t>
            </a:r>
            <a:endParaRPr lang="fi-FI" sz="2000" b="1" dirty="0" smtClean="0">
              <a:solidFill>
                <a:schemeClr val="bg1"/>
              </a:solidFill>
            </a:endParaRPr>
          </a:p>
        </p:txBody>
      </p:sp>
      <p:sp>
        <p:nvSpPr>
          <p:cNvPr id="50189" name="Rectangle 18"/>
          <p:cNvSpPr>
            <a:spLocks noChangeArrowheads="1"/>
          </p:cNvSpPr>
          <p:nvPr/>
        </p:nvSpPr>
        <p:spPr bwMode="auto">
          <a:xfrm rot="2757290">
            <a:off x="3867151" y="1803400"/>
            <a:ext cx="1306512" cy="13541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1476375" y="2492375"/>
            <a:ext cx="0" cy="15128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7812088" y="2492375"/>
            <a:ext cx="0" cy="15128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4500563" y="3394075"/>
            <a:ext cx="0" cy="6111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74063" cy="1104900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solidFill>
                  <a:schemeClr val="bg1"/>
                </a:solidFill>
                <a:latin typeface="Arial" panose="020B0604020202020204" pitchFamily="34" charset="0"/>
              </a:rPr>
              <a:t>OUTCOME IS CATEGORICAL</a:t>
            </a:r>
            <a:endParaRPr lang="fi-FI" altLang="fi-FI" sz="3600" smtClean="0">
              <a:solidFill>
                <a:schemeClr val="bg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772400" cy="41529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b="1" dirty="0" err="1" smtClean="0">
                <a:solidFill>
                  <a:schemeClr val="bg1"/>
                </a:solidFill>
              </a:rPr>
              <a:t>Crosstab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with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the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group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variables</a:t>
            </a:r>
            <a:endParaRPr lang="fi-FI" altLang="fi-FI" sz="24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i-FI" altLang="fi-FI" sz="2400" dirty="0" smtClean="0">
                <a:solidFill>
                  <a:schemeClr val="bg1"/>
                </a:solidFill>
              </a:rPr>
              <a:t>SPSS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command</a:t>
            </a:r>
            <a:r>
              <a:rPr lang="fi-FI" altLang="fi-FI" sz="2400" dirty="0" smtClean="0">
                <a:solidFill>
                  <a:schemeClr val="bg1"/>
                </a:solidFill>
              </a:rPr>
              <a:t>:</a:t>
            </a:r>
            <a:br>
              <a:rPr lang="fi-FI" altLang="fi-FI" sz="2400" dirty="0" smtClean="0">
                <a:solidFill>
                  <a:schemeClr val="bg1"/>
                </a:solidFill>
              </a:rPr>
            </a:b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Analyze</a:t>
            </a:r>
            <a:r>
              <a:rPr lang="fi-FI" altLang="fi-FI" sz="2400" dirty="0" smtClean="0">
                <a:solidFill>
                  <a:schemeClr val="bg1"/>
                </a:solidFill>
              </a:rPr>
              <a:t>-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Descriptive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Statistics</a:t>
            </a:r>
            <a:r>
              <a:rPr lang="fi-FI" altLang="fi-FI" sz="2400" dirty="0" smtClean="0">
                <a:solidFill>
                  <a:schemeClr val="bg1"/>
                </a:solidFill>
              </a:rPr>
              <a:t> -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Crosstabs</a:t>
            </a:r>
            <a:r>
              <a:rPr lang="fi-FI" altLang="fi-FI" sz="2400" dirty="0" smtClean="0">
                <a:solidFill>
                  <a:schemeClr val="bg1"/>
                </a:solidFill>
              </a:rPr>
              <a:t> …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i-FI" altLang="fi-FI" sz="2400" dirty="0" err="1" smtClean="0">
                <a:solidFill>
                  <a:schemeClr val="bg1"/>
                </a:solidFill>
              </a:rPr>
              <a:t>Percentages</a:t>
            </a:r>
            <a:endParaRPr lang="fi-FI" altLang="fi-FI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b="1" dirty="0" smtClean="0">
                <a:solidFill>
                  <a:schemeClr val="bg1"/>
                </a:solidFill>
              </a:rPr>
              <a:t>Statistical </a:t>
            </a:r>
            <a:r>
              <a:rPr lang="fi-FI" altLang="fi-FI" b="1" dirty="0" err="1" smtClean="0">
                <a:solidFill>
                  <a:schemeClr val="bg1"/>
                </a:solidFill>
              </a:rPr>
              <a:t>significance</a:t>
            </a:r>
            <a:endParaRPr lang="fi-FI" altLang="fi-FI" sz="24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i-FI" altLang="fi-FI" sz="2400" dirty="0" smtClean="0">
                <a:solidFill>
                  <a:schemeClr val="bg1"/>
                </a:solidFill>
                <a:sym typeface="Symbol" panose="05050102010706020507" pitchFamily="18" charset="2"/>
              </a:rPr>
              <a:t></a:t>
            </a:r>
            <a:r>
              <a:rPr lang="fi-FI" altLang="fi-FI" sz="2400" baseline="30000" dirty="0" smtClean="0">
                <a:solidFill>
                  <a:schemeClr val="bg1"/>
                </a:solidFill>
              </a:rPr>
              <a:t>2 </a:t>
            </a:r>
            <a:r>
              <a:rPr lang="fi-FI" altLang="fi-FI" sz="2400" dirty="0" smtClean="0">
                <a:solidFill>
                  <a:schemeClr val="bg1"/>
                </a:solidFill>
              </a:rPr>
              <a:t>-testi (Chi square)</a:t>
            </a:r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Char char="–"/>
            </a:pPr>
            <a:r>
              <a:rPr lang="fi-FI" altLang="fi-FI" sz="2400" dirty="0" err="1" smtClean="0">
                <a:solidFill>
                  <a:schemeClr val="bg1"/>
                </a:solidFill>
              </a:rPr>
              <a:t>Fisher’s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exact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text</a:t>
            </a:r>
            <a:r>
              <a:rPr lang="fi-FI" altLang="fi-FI" sz="2400" dirty="0" smtClean="0">
                <a:solidFill>
                  <a:schemeClr val="bg1"/>
                </a:solidFill>
              </a:rPr>
              <a:t> (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from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Exact</a:t>
            </a:r>
            <a:r>
              <a:rPr lang="fi-FI" altLang="fi-FI" sz="2400" dirty="0" smtClean="0">
                <a:solidFill>
                  <a:schemeClr val="bg1"/>
                </a:solidFill>
              </a:rPr>
              <a:t> –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button</a:t>
            </a:r>
            <a:r>
              <a:rPr lang="fi-FI" altLang="fi-FI" sz="24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01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631507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33600"/>
            <a:ext cx="20510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2051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71438"/>
            <a:ext cx="20558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>
          <a:xfrm rot="5400000" flipH="1" flipV="1">
            <a:off x="6088857" y="1205706"/>
            <a:ext cx="1138238" cy="8604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>
            <a:off x="6227763" y="2420938"/>
            <a:ext cx="865187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rot="16200000" flipH="1">
            <a:off x="5183981" y="3609182"/>
            <a:ext cx="2879725" cy="792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3" name="Suorakulmio 15"/>
          <p:cNvSpPr>
            <a:spLocks noChangeArrowheads="1"/>
          </p:cNvSpPr>
          <p:nvPr/>
        </p:nvSpPr>
        <p:spPr bwMode="auto">
          <a:xfrm>
            <a:off x="250825" y="404813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  <a:latin typeface="Arial Narrow" panose="020B0606020202030204" pitchFamily="34" charset="0"/>
              </a:rPr>
              <a:t>Analyze &gt; Descriptive Statistics &gt; Crosstabs</a:t>
            </a: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632700" cy="1104900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solidFill>
                  <a:schemeClr val="bg1"/>
                </a:solidFill>
                <a:latin typeface="Arial" panose="020B0604020202020204" pitchFamily="34" charset="0"/>
              </a:rPr>
              <a:t>Symmetric Quantitative Outcome</a:t>
            </a:r>
            <a:endParaRPr lang="fi-FI" altLang="fi-FI" sz="3600" smtClean="0">
              <a:solidFill>
                <a:schemeClr val="bg1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996950" y="1495425"/>
            <a:ext cx="7772400" cy="4152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b="1" dirty="0" err="1" smtClean="0">
                <a:solidFill>
                  <a:schemeClr val="bg1"/>
                </a:solidFill>
              </a:rPr>
              <a:t>Compare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means</a:t>
            </a:r>
            <a:endParaRPr lang="fi-FI" b="1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b="1" dirty="0" smtClean="0">
                <a:solidFill>
                  <a:schemeClr val="bg1"/>
                </a:solidFill>
              </a:rPr>
              <a:t>Statistical </a:t>
            </a:r>
            <a:r>
              <a:rPr lang="fi-FI" b="1" dirty="0" err="1" smtClean="0">
                <a:solidFill>
                  <a:schemeClr val="bg1"/>
                </a:solidFill>
              </a:rPr>
              <a:t>significance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testing</a:t>
            </a:r>
            <a:endParaRPr lang="fi-FI" b="1" dirty="0" smtClean="0">
              <a:solidFill>
                <a:schemeClr val="bg1"/>
              </a:solidFill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err="1" smtClean="0">
                <a:solidFill>
                  <a:schemeClr val="bg1"/>
                </a:solidFill>
              </a:rPr>
              <a:t>Two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groups</a:t>
            </a:r>
            <a:r>
              <a:rPr lang="fi-FI" sz="2400" dirty="0" smtClean="0">
                <a:solidFill>
                  <a:schemeClr val="bg1"/>
                </a:solidFill>
              </a:rPr>
              <a:t>: </a:t>
            </a:r>
            <a:r>
              <a:rPr lang="fi-FI" sz="2400" dirty="0" err="1" smtClean="0">
                <a:solidFill>
                  <a:schemeClr val="bg1"/>
                </a:solidFill>
              </a:rPr>
              <a:t>t-test</a:t>
            </a:r>
            <a:endParaRPr lang="fi-FI" sz="2400" dirty="0" smtClean="0">
              <a:solidFill>
                <a:schemeClr val="bg1"/>
              </a:solidFill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err="1" smtClean="0">
                <a:solidFill>
                  <a:schemeClr val="bg1"/>
                </a:solidFill>
              </a:rPr>
              <a:t>More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than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two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groups</a:t>
            </a:r>
            <a:r>
              <a:rPr lang="fi-FI" sz="2400" dirty="0" smtClean="0">
                <a:solidFill>
                  <a:schemeClr val="bg1"/>
                </a:solidFill>
              </a:rPr>
              <a:t>: </a:t>
            </a:r>
            <a:r>
              <a:rPr lang="fi-FI" sz="2400" dirty="0" err="1" smtClean="0">
                <a:solidFill>
                  <a:schemeClr val="bg1"/>
                </a:solidFill>
              </a:rPr>
              <a:t>one-way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analysis</a:t>
            </a:r>
            <a:r>
              <a:rPr lang="fi-FI" sz="2400" dirty="0" smtClean="0">
                <a:solidFill>
                  <a:schemeClr val="bg1"/>
                </a:solidFill>
              </a:rPr>
              <a:t> of </a:t>
            </a:r>
            <a:r>
              <a:rPr lang="fi-FI" sz="2400" dirty="0" err="1" smtClean="0">
                <a:solidFill>
                  <a:schemeClr val="bg1"/>
                </a:solidFill>
              </a:rPr>
              <a:t>variance</a:t>
            </a:r>
            <a:r>
              <a:rPr lang="fi-FI" sz="2400" dirty="0" smtClean="0">
                <a:solidFill>
                  <a:schemeClr val="bg1"/>
                </a:solidFill>
              </a:rPr>
              <a:t> (ANOVA)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solidFill>
                  <a:schemeClr val="bg1"/>
                </a:solidFill>
              </a:rPr>
              <a:t>SPSS -komento: </a:t>
            </a:r>
            <a:r>
              <a:rPr lang="fi-FI" sz="2400" dirty="0" err="1" smtClean="0">
                <a:solidFill>
                  <a:schemeClr val="bg1"/>
                </a:solidFill>
              </a:rPr>
              <a:t>Analyze</a:t>
            </a:r>
            <a:r>
              <a:rPr lang="fi-FI" sz="2400" dirty="0" smtClean="0">
                <a:solidFill>
                  <a:schemeClr val="bg1"/>
                </a:solidFill>
              </a:rPr>
              <a:t> - </a:t>
            </a:r>
            <a:r>
              <a:rPr lang="fi-FI" sz="2400" dirty="0" err="1" smtClean="0">
                <a:solidFill>
                  <a:schemeClr val="bg1"/>
                </a:solidFill>
              </a:rPr>
              <a:t>Compare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Means</a:t>
            </a:r>
            <a:r>
              <a:rPr lang="fi-FI" sz="2400" dirty="0" smtClean="0">
                <a:solidFill>
                  <a:schemeClr val="bg1"/>
                </a:solidFill>
              </a:rPr>
              <a:t> - </a:t>
            </a:r>
            <a:r>
              <a:rPr lang="fi-FI" sz="2400" dirty="0" err="1" smtClean="0">
                <a:solidFill>
                  <a:schemeClr val="bg1"/>
                </a:solidFill>
              </a:rPr>
              <a:t>One-Way</a:t>
            </a:r>
            <a:r>
              <a:rPr lang="fi-FI" sz="2400" dirty="0" smtClean="0">
                <a:solidFill>
                  <a:schemeClr val="bg1"/>
                </a:solidFill>
              </a:rPr>
              <a:t> Anova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32035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7347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98738"/>
            <a:ext cx="551815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68313" y="476250"/>
            <a:ext cx="8248650" cy="11049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chemeClr val="bg1"/>
                </a:solidFill>
                <a:ea typeface="+mj-ea"/>
                <a:cs typeface="+mj-cs"/>
              </a:rPr>
              <a:t>SPSS: </a:t>
            </a:r>
            <a:r>
              <a:rPr lang="fi-FI" sz="3600" b="1" dirty="0" err="1">
                <a:solidFill>
                  <a:schemeClr val="bg1"/>
                </a:solidFill>
                <a:ea typeface="+mj-ea"/>
                <a:cs typeface="+mj-cs"/>
              </a:rPr>
              <a:t>One-way</a:t>
            </a:r>
            <a:r>
              <a:rPr lang="fi-FI" sz="3600" b="1" dirty="0">
                <a:solidFill>
                  <a:schemeClr val="bg1"/>
                </a:solidFill>
                <a:ea typeface="+mj-ea"/>
                <a:cs typeface="+mj-cs"/>
              </a:rPr>
              <a:t> ANOVA</a:t>
            </a:r>
            <a:endParaRPr lang="en-GB" sz="36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7349" name="Suorakulmio 17"/>
          <p:cNvSpPr>
            <a:spLocks noChangeArrowheads="1"/>
          </p:cNvSpPr>
          <p:nvPr/>
        </p:nvSpPr>
        <p:spPr bwMode="auto">
          <a:xfrm>
            <a:off x="1331913" y="1268413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b="1">
                <a:latin typeface="Arial Narrow" panose="020B0606020202030204" pitchFamily="34" charset="0"/>
              </a:rPr>
              <a:t>Analyze - Compare Means - One-Way Anova</a:t>
            </a:r>
            <a:endParaRPr lang="fi-FI" altLang="fi-FI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pPr eaLnBrk="1" hangingPunct="1"/>
            <a:r>
              <a:rPr lang="fi-FI" altLang="fi-FI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SPSS output</a:t>
            </a:r>
            <a:endParaRPr lang="en-GB" altLang="fi-FI" sz="3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 flipH="1">
            <a:off x="6561138" y="5661025"/>
            <a:ext cx="10810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8372" name="Tekstikehys 7"/>
          <p:cNvSpPr txBox="1">
            <a:spLocks noChangeArrowheads="1"/>
          </p:cNvSpPr>
          <p:nvPr/>
        </p:nvSpPr>
        <p:spPr bwMode="auto">
          <a:xfrm>
            <a:off x="7858125" y="54451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Arial Narrow" panose="020B0606020202030204" pitchFamily="34" charset="0"/>
              </a:rPr>
              <a:t>F test</a:t>
            </a: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31925"/>
            <a:ext cx="8072438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51375"/>
            <a:ext cx="59658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98738"/>
            <a:ext cx="54197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322638"/>
            <a:ext cx="2097088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5540" name="Tekstikehys 6"/>
          <p:cNvSpPr txBox="1">
            <a:spLocks noChangeArrowheads="1"/>
          </p:cNvSpPr>
          <p:nvPr/>
        </p:nvSpPr>
        <p:spPr bwMode="auto">
          <a:xfrm>
            <a:off x="684213" y="115888"/>
            <a:ext cx="560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b="1" dirty="0" err="1">
                <a:latin typeface="Arial Narrow" panose="020B0606020202030204" pitchFamily="34" charset="0"/>
              </a:rPr>
              <a:t>Example</a:t>
            </a:r>
            <a:r>
              <a:rPr lang="fi-FI" altLang="fi-FI" sz="2400" b="1" dirty="0">
                <a:latin typeface="Arial Narrow" panose="020B0606020202030204" pitchFamily="34" charset="0"/>
              </a:rPr>
              <a:t>: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Northern</a:t>
            </a:r>
            <a:r>
              <a:rPr lang="fi-FI" altLang="fi-FI" sz="2400" b="1" dirty="0">
                <a:latin typeface="Arial Narrow" panose="020B0606020202030204" pitchFamily="34" charset="0"/>
              </a:rPr>
              <a:t> Finland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Birth</a:t>
            </a:r>
            <a:r>
              <a:rPr lang="fi-FI" altLang="fi-FI" sz="2400" b="1" dirty="0">
                <a:latin typeface="Arial Narrow" panose="020B0606020202030204" pitchFamily="34" charset="0"/>
              </a:rPr>
              <a:t>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Cohort</a:t>
            </a:r>
            <a:r>
              <a:rPr lang="fi-FI" altLang="fi-FI" sz="2400" b="1" dirty="0">
                <a:latin typeface="Arial Narrow" panose="020B0606020202030204" pitchFamily="34" charset="0"/>
              </a:rPr>
              <a:t> 1966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488791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88913"/>
            <a:ext cx="8624887" cy="1143000"/>
          </a:xfrm>
        </p:spPr>
        <p:txBody>
          <a:bodyPr/>
          <a:lstStyle/>
          <a:p>
            <a:pPr eaLnBrk="1" hangingPunct="1"/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Example</a:t>
            </a:r>
            <a:r>
              <a:rPr lang="fi-FI" altLang="fi-FI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depressive</a:t>
            </a:r>
            <a:r>
              <a:rPr lang="fi-FI" altLang="fi-FI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symptoms</a:t>
            </a:r>
            <a:r>
              <a:rPr lang="fi-FI" altLang="fi-FI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among</a:t>
            </a:r>
            <a:r>
              <a:rPr lang="fi-FI" altLang="fi-FI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medical</a:t>
            </a:r>
            <a:r>
              <a:rPr lang="fi-FI" altLang="fi-FI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students</a:t>
            </a:r>
            <a:endParaRPr lang="fi-FI" altLang="fi-FI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65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" b="2786"/>
          <a:stretch>
            <a:fillRect/>
          </a:stretch>
        </p:blipFill>
        <p:spPr bwMode="auto">
          <a:xfrm>
            <a:off x="338138" y="1674813"/>
            <a:ext cx="8343900" cy="282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365125" y="5608638"/>
            <a:ext cx="4295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b="1">
                <a:latin typeface="Arial Narrow" panose="020B0606020202030204" pitchFamily="34" charset="0"/>
              </a:rPr>
              <a:t>P values for multiple comparisons</a:t>
            </a: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5435600" y="5578475"/>
            <a:ext cx="2313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b="1">
                <a:latin typeface="Arial Narrow" panose="020B0606020202030204" pitchFamily="34" charset="0"/>
              </a:rPr>
              <a:t>ANOVA p value</a:t>
            </a:r>
          </a:p>
        </p:txBody>
      </p:sp>
      <p:cxnSp>
        <p:nvCxnSpPr>
          <p:cNvPr id="66566" name="Straight Arrow Connector 2"/>
          <p:cNvCxnSpPr>
            <a:cxnSpLocks noChangeShapeType="1"/>
          </p:cNvCxnSpPr>
          <p:nvPr/>
        </p:nvCxnSpPr>
        <p:spPr bwMode="auto">
          <a:xfrm flipV="1">
            <a:off x="6372225" y="3789363"/>
            <a:ext cx="1079500" cy="15113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7" name="Straight Arrow Connector 10"/>
          <p:cNvCxnSpPr>
            <a:cxnSpLocks noChangeShapeType="1"/>
          </p:cNvCxnSpPr>
          <p:nvPr/>
        </p:nvCxnSpPr>
        <p:spPr bwMode="auto">
          <a:xfrm flipV="1">
            <a:off x="1619250" y="4652963"/>
            <a:ext cx="73025" cy="9255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8" name="TextBox 5"/>
          <p:cNvSpPr txBox="1">
            <a:spLocks noChangeArrowheads="1"/>
          </p:cNvSpPr>
          <p:nvPr/>
        </p:nvSpPr>
        <p:spPr bwMode="auto">
          <a:xfrm>
            <a:off x="6734175" y="6269038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latin typeface="Arial Narrow" panose="020B0606020202030204" pitchFamily="34" charset="0"/>
              </a:rPr>
              <a:t>Baldassin et al. 2008</a:t>
            </a:r>
          </a:p>
        </p:txBody>
      </p:sp>
    </p:spTree>
    <p:extLst>
      <p:ext uri="{BB962C8B-B14F-4D97-AF65-F5344CB8AC3E}">
        <p14:creationId xmlns:p14="http://schemas.microsoft.com/office/powerpoint/2010/main" val="28413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7697787" cy="1104900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solidFill>
                  <a:schemeClr val="bg1"/>
                </a:solidFill>
                <a:latin typeface="Arial" panose="020B0604020202020204" pitchFamily="34" charset="0"/>
              </a:rPr>
              <a:t>SKEW QUANTITATIVE OUTCOME</a:t>
            </a: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001000" cy="41529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40000"/>
            </a:pPr>
            <a:r>
              <a:rPr lang="fi-FI" altLang="fi-FI" b="1" dirty="0" smtClean="0">
                <a:solidFill>
                  <a:schemeClr val="bg1"/>
                </a:solidFill>
              </a:rPr>
              <a:t>Report </a:t>
            </a:r>
            <a:r>
              <a:rPr lang="fi-FI" altLang="fi-FI" b="1" dirty="0" err="1" smtClean="0">
                <a:solidFill>
                  <a:schemeClr val="bg1"/>
                </a:solidFill>
              </a:rPr>
              <a:t>medians</a:t>
            </a:r>
            <a:r>
              <a:rPr lang="fi-FI" altLang="fi-FI" b="1" dirty="0" smtClean="0">
                <a:solidFill>
                  <a:schemeClr val="bg1"/>
                </a:solidFill>
              </a:rPr>
              <a:t> in </a:t>
            </a:r>
            <a:r>
              <a:rPr lang="fi-FI" altLang="fi-FI" b="1" dirty="0" err="1" smtClean="0">
                <a:solidFill>
                  <a:schemeClr val="bg1"/>
                </a:solidFill>
              </a:rPr>
              <a:t>different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groups</a:t>
            </a:r>
            <a:endParaRPr lang="fi-FI" altLang="fi-FI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i-FI" altLang="fi-FI" sz="2400" dirty="0" smtClean="0">
                <a:solidFill>
                  <a:schemeClr val="bg1"/>
                </a:solidFill>
              </a:rPr>
              <a:t>SPSS: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Analyze</a:t>
            </a:r>
            <a:r>
              <a:rPr lang="fi-FI" altLang="fi-FI" sz="2400" dirty="0" smtClean="0">
                <a:solidFill>
                  <a:schemeClr val="bg1"/>
                </a:solidFill>
              </a:rPr>
              <a:t> -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Decriptive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Statistics</a:t>
            </a:r>
            <a:r>
              <a:rPr lang="fi-FI" altLang="fi-FI" sz="2400" dirty="0" smtClean="0">
                <a:solidFill>
                  <a:schemeClr val="bg1"/>
                </a:solidFill>
              </a:rPr>
              <a:t> -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Explore</a:t>
            </a:r>
            <a:r>
              <a:rPr lang="fi-FI" altLang="fi-FI" sz="2400" dirty="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20000"/>
              </a:lnSpc>
              <a:buSzPct val="40000"/>
            </a:pPr>
            <a:r>
              <a:rPr lang="fi-FI" altLang="fi-FI" b="1" dirty="0" smtClean="0">
                <a:solidFill>
                  <a:schemeClr val="bg1"/>
                </a:solidFill>
              </a:rPr>
              <a:t>Statistical </a:t>
            </a:r>
            <a:r>
              <a:rPr lang="fi-FI" altLang="fi-FI" b="1" dirty="0" err="1" smtClean="0">
                <a:solidFill>
                  <a:schemeClr val="bg1"/>
                </a:solidFill>
              </a:rPr>
              <a:t>significance</a:t>
            </a:r>
            <a:r>
              <a:rPr lang="fi-FI" altLang="fi-FI" b="1" dirty="0" smtClean="0">
                <a:solidFill>
                  <a:schemeClr val="bg1"/>
                </a:solidFill>
              </a:rPr>
              <a:t> </a:t>
            </a:r>
            <a:r>
              <a:rPr lang="fi-FI" altLang="fi-FI" b="1" dirty="0" err="1" smtClean="0">
                <a:solidFill>
                  <a:schemeClr val="bg1"/>
                </a:solidFill>
              </a:rPr>
              <a:t>testing</a:t>
            </a:r>
            <a:endParaRPr lang="fi-FI" altLang="fi-FI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i-FI" altLang="fi-FI" sz="2400" dirty="0" err="1" smtClean="0">
                <a:solidFill>
                  <a:schemeClr val="bg1"/>
                </a:solidFill>
              </a:rPr>
              <a:t>Two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groups</a:t>
            </a:r>
            <a:r>
              <a:rPr lang="fi-FI" altLang="fi-FI" sz="2400" dirty="0" smtClean="0">
                <a:solidFill>
                  <a:schemeClr val="bg1"/>
                </a:solidFill>
              </a:rPr>
              <a:t>: Mann-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Whitney’s</a:t>
            </a:r>
            <a:r>
              <a:rPr lang="fi-FI" altLang="fi-FI" sz="2400" dirty="0" smtClean="0">
                <a:solidFill>
                  <a:schemeClr val="bg1"/>
                </a:solidFill>
              </a:rPr>
              <a:t> U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test</a:t>
            </a:r>
            <a:endParaRPr lang="fi-FI" altLang="fi-FI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i-FI" altLang="fi-FI" sz="2400" dirty="0" smtClean="0">
                <a:solidFill>
                  <a:schemeClr val="bg1"/>
                </a:solidFill>
              </a:rPr>
              <a:t>More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than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two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groups</a:t>
            </a:r>
            <a:r>
              <a:rPr lang="fi-FI" altLang="fi-FI" sz="2400" dirty="0" smtClean="0">
                <a:solidFill>
                  <a:schemeClr val="bg1"/>
                </a:solidFill>
              </a:rPr>
              <a:t>: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Kruskal</a:t>
            </a:r>
            <a:r>
              <a:rPr lang="fi-FI" altLang="fi-FI" sz="2400" dirty="0" smtClean="0">
                <a:solidFill>
                  <a:schemeClr val="bg1"/>
                </a:solidFill>
              </a:rPr>
              <a:t>-Wallis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test</a:t>
            </a:r>
            <a:endParaRPr lang="fi-FI" altLang="fi-FI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i-FI" altLang="fi-FI" sz="2400" dirty="0" smtClean="0">
                <a:solidFill>
                  <a:schemeClr val="bg1"/>
                </a:solidFill>
              </a:rPr>
              <a:t>SPSS: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Analyze</a:t>
            </a:r>
            <a:r>
              <a:rPr lang="fi-FI" altLang="fi-FI" sz="2400" dirty="0" smtClean="0">
                <a:solidFill>
                  <a:schemeClr val="bg1"/>
                </a:solidFill>
              </a:rPr>
              <a:t> -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Nonparametric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Tests</a:t>
            </a:r>
            <a:r>
              <a:rPr lang="fi-FI" altLang="fi-FI" sz="2400" dirty="0" smtClean="0">
                <a:solidFill>
                  <a:schemeClr val="bg1"/>
                </a:solidFill>
              </a:rPr>
              <a:t> – (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Legacy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Dialogs</a:t>
            </a:r>
            <a:r>
              <a:rPr lang="fi-FI" altLang="fi-FI" sz="2400" dirty="0" smtClean="0">
                <a:solidFill>
                  <a:schemeClr val="bg1"/>
                </a:solidFill>
              </a:rPr>
              <a:t>) - K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Independent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Samples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6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980728"/>
            <a:ext cx="8243887" cy="530383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en-US" altLang="fi-FI" sz="4000" dirty="0" smtClean="0">
                <a:solidFill>
                  <a:schemeClr val="bg1"/>
                </a:solidFill>
              </a:rPr>
              <a:t>Categorical variable</a:t>
            </a:r>
          </a:p>
          <a:p>
            <a:pPr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fi-FI" sz="3600" dirty="0" smtClean="0">
                <a:solidFill>
                  <a:schemeClr val="bg1"/>
                </a:solidFill>
              </a:rPr>
              <a:t>Crosstabs, percentages</a:t>
            </a:r>
          </a:p>
          <a:p>
            <a:pPr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fi-FI" sz="3600" dirty="0" smtClean="0">
                <a:solidFill>
                  <a:schemeClr val="bg1"/>
                </a:solidFill>
              </a:rPr>
              <a:t>Chi-square (</a:t>
            </a:r>
            <a:r>
              <a:rPr lang="fi-FI" altLang="fi-FI" sz="3600" dirty="0" smtClean="0">
                <a:solidFill>
                  <a:schemeClr val="bg1"/>
                </a:solidFill>
                <a:sym typeface="Symbol" panose="05050102010706020507" pitchFamily="18" charset="2"/>
              </a:rPr>
              <a:t></a:t>
            </a:r>
            <a:r>
              <a:rPr lang="fi-FI" altLang="fi-FI" sz="3600" baseline="30000" dirty="0" smtClean="0">
                <a:solidFill>
                  <a:schemeClr val="bg1"/>
                </a:solidFill>
              </a:rPr>
              <a:t>2</a:t>
            </a:r>
            <a:r>
              <a:rPr lang="fi-FI" altLang="fi-FI" sz="3600" dirty="0" smtClean="0">
                <a:solidFill>
                  <a:schemeClr val="bg1"/>
                </a:solidFill>
              </a:rPr>
              <a:t>)</a:t>
            </a:r>
            <a:r>
              <a:rPr lang="fi-FI" altLang="fi-FI" sz="3600" baseline="30000" dirty="0" smtClean="0">
                <a:solidFill>
                  <a:schemeClr val="bg1"/>
                </a:solidFill>
              </a:rPr>
              <a:t> </a:t>
            </a:r>
            <a:r>
              <a:rPr lang="en-US" altLang="fi-FI" sz="3600" dirty="0" smtClean="0">
                <a:solidFill>
                  <a:schemeClr val="bg1"/>
                </a:solidFill>
              </a:rPr>
              <a:t>test </a:t>
            </a:r>
          </a:p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endParaRPr lang="en-US" altLang="fi-FI" sz="4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en-US" altLang="fi-FI" sz="4000" dirty="0" smtClean="0">
                <a:solidFill>
                  <a:schemeClr val="bg1"/>
                </a:solidFill>
              </a:rPr>
              <a:t>Continuous variables</a:t>
            </a:r>
          </a:p>
          <a:p>
            <a:pPr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fi-FI" sz="3600" dirty="0" smtClean="0">
                <a:solidFill>
                  <a:schemeClr val="bg1"/>
                </a:solidFill>
              </a:rPr>
              <a:t>Mean, Student’s t-test</a:t>
            </a:r>
          </a:p>
          <a:p>
            <a:pPr>
              <a:lnSpc>
                <a:spcPct val="9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fi-FI" sz="3600" dirty="0" smtClean="0">
                <a:solidFill>
                  <a:schemeClr val="bg1"/>
                </a:solidFill>
              </a:rPr>
              <a:t>Median, Mann-Whitney’s U-test</a:t>
            </a:r>
          </a:p>
        </p:txBody>
      </p:sp>
    </p:spTree>
    <p:extLst>
      <p:ext uri="{BB962C8B-B14F-4D97-AF65-F5344CB8AC3E}">
        <p14:creationId xmlns:p14="http://schemas.microsoft.com/office/powerpoint/2010/main" val="33755415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188640"/>
            <a:ext cx="8349431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i-FI" altLang="fi-FI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KRUSKAL-WALLIS TEST HYPOTHESES</a:t>
            </a:r>
            <a:r>
              <a:rPr lang="fi-FI" altLang="fi-FI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39763" y="1484313"/>
            <a:ext cx="7028581" cy="27225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</a:t>
            </a:r>
            <a:r>
              <a:rPr lang="fi-FI" sz="3200" kern="0" baseline="-30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0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Distributions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of the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studied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attribute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are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equal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in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different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fi-FI" sz="3200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groups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/>
            </a:pP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</a:t>
            </a:r>
            <a:r>
              <a:rPr lang="fi-FI" sz="3200" kern="0" baseline="-30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</a:t>
            </a:r>
            <a:r>
              <a:rPr lang="fi-FI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sz="32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Distributions of the studied attribute differ in location between different groups</a:t>
            </a:r>
          </a:p>
          <a:p>
            <a:pPr marL="800100" lvl="1" indent="-342900"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 median value differs between groups</a:t>
            </a:r>
          </a:p>
          <a:p>
            <a:pPr marL="800100" lvl="1" indent="-342900">
              <a:spcBef>
                <a:spcPct val="20000"/>
              </a:spcBef>
              <a:buClr>
                <a:srgbClr val="FF9966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At least one group differ from others</a:t>
            </a:r>
            <a:endParaRPr lang="en-GB" sz="2800" kern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0960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i-FI" altLang="fi-FI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COMPARISON OF INDEPENDENT GROUPS</a:t>
            </a:r>
            <a:endParaRPr lang="fi-FI" altLang="fi-FI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19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63464"/>
              </p:ext>
            </p:extLst>
          </p:nvPr>
        </p:nvGraphicFramePr>
        <p:xfrm>
          <a:off x="558800" y="1706563"/>
          <a:ext cx="8169275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6247723" imgH="3400665" progId="Word.Document.8">
                  <p:embed/>
                </p:oleObj>
              </mc:Choice>
              <mc:Fallback>
                <p:oleObj name="Document" r:id="rId3" imgW="6247723" imgH="34006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706563"/>
                        <a:ext cx="8169275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7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096250" cy="1104900"/>
          </a:xfrm>
        </p:spPr>
        <p:txBody>
          <a:bodyPr/>
          <a:lstStyle/>
          <a:p>
            <a:pPr eaLnBrk="1" hangingPunct="1"/>
            <a:r>
              <a:rPr lang="fi-FI" altLang="fi-FI" sz="3600" smtClean="0">
                <a:solidFill>
                  <a:schemeClr val="bg1"/>
                </a:solidFill>
                <a:latin typeface="Arial" panose="020B0604020202020204" pitchFamily="34" charset="0"/>
              </a:rPr>
              <a:t>REPEATED MEASURES</a:t>
            </a:r>
            <a:endParaRPr lang="en-GB" altLang="fi-FI" sz="36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76400"/>
            <a:ext cx="8253412" cy="32654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SzPct val="120000"/>
              <a:buFont typeface="Arial" pitchFamily="34" charset="0"/>
              <a:buNone/>
              <a:defRPr/>
            </a:pPr>
            <a:r>
              <a:rPr lang="fi-FI" sz="4400" dirty="0" err="1" smtClean="0">
                <a:solidFill>
                  <a:schemeClr val="bg1"/>
                </a:solidFill>
              </a:rPr>
              <a:t>Measures</a:t>
            </a:r>
            <a:r>
              <a:rPr lang="fi-FI" sz="4400" dirty="0" smtClean="0">
                <a:solidFill>
                  <a:schemeClr val="bg1"/>
                </a:solidFill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</a:rPr>
              <a:t>are</a:t>
            </a:r>
            <a:r>
              <a:rPr lang="fi-FI" sz="4400" dirty="0" smtClean="0">
                <a:solidFill>
                  <a:schemeClr val="bg1"/>
                </a:solidFill>
              </a:rPr>
              <a:t> </a:t>
            </a:r>
            <a:r>
              <a:rPr lang="fi-FI" sz="4400" u="sng" dirty="0" err="1" smtClean="0">
                <a:solidFill>
                  <a:schemeClr val="bg1"/>
                </a:solidFill>
              </a:rPr>
              <a:t>not</a:t>
            </a:r>
            <a:r>
              <a:rPr lang="fi-FI" sz="4400" u="sng" dirty="0" smtClean="0">
                <a:solidFill>
                  <a:schemeClr val="bg1"/>
                </a:solidFill>
              </a:rPr>
              <a:t> </a:t>
            </a:r>
            <a:r>
              <a:rPr lang="fi-FI" sz="4400" u="sng" dirty="0" err="1" smtClean="0">
                <a:solidFill>
                  <a:schemeClr val="bg1"/>
                </a:solidFill>
              </a:rPr>
              <a:t>independent</a:t>
            </a:r>
            <a:r>
              <a:rPr lang="fi-FI" sz="4400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buSzPct val="70000"/>
              <a:buFont typeface="Wingdings" panose="05000000000000000000" pitchFamily="2" charset="2"/>
              <a:buChar char="§"/>
              <a:defRPr/>
            </a:pPr>
            <a:r>
              <a:rPr lang="fi-FI" sz="4400" dirty="0" err="1" smtClean="0">
                <a:solidFill>
                  <a:schemeClr val="bg1"/>
                </a:solidFill>
              </a:rPr>
              <a:t>repeated</a:t>
            </a:r>
            <a:r>
              <a:rPr lang="fi-FI" sz="4400" dirty="0" smtClean="0">
                <a:solidFill>
                  <a:schemeClr val="bg1"/>
                </a:solidFill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</a:rPr>
              <a:t>measures</a:t>
            </a:r>
            <a:r>
              <a:rPr lang="fi-FI" sz="4400" dirty="0" smtClean="0">
                <a:solidFill>
                  <a:schemeClr val="bg1"/>
                </a:solidFill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</a:rPr>
              <a:t>t-test</a:t>
            </a:r>
            <a:endParaRPr lang="fi-FI" sz="4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buSzPct val="70000"/>
              <a:buFont typeface="Wingdings" panose="05000000000000000000" pitchFamily="2" charset="2"/>
              <a:buChar char="§"/>
              <a:defRPr/>
            </a:pPr>
            <a:r>
              <a:rPr lang="fi-FI" sz="4400" dirty="0" err="1" smtClean="0">
                <a:solidFill>
                  <a:schemeClr val="bg1"/>
                </a:solidFill>
              </a:rPr>
              <a:t>repeated</a:t>
            </a:r>
            <a:r>
              <a:rPr lang="fi-FI" sz="4400" dirty="0" smtClean="0">
                <a:solidFill>
                  <a:schemeClr val="bg1"/>
                </a:solidFill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</a:rPr>
              <a:t>measures</a:t>
            </a:r>
            <a:r>
              <a:rPr lang="fi-FI" sz="4400" dirty="0" smtClean="0">
                <a:solidFill>
                  <a:schemeClr val="bg1"/>
                </a:solidFill>
              </a:rPr>
              <a:t> ANOVA</a:t>
            </a:r>
            <a:endParaRPr lang="en-GB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1465372" y="376672"/>
            <a:ext cx="6096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fi-FI" sz="5400" dirty="0" err="1" smtClean="0">
                <a:solidFill>
                  <a:schemeClr val="bg1"/>
                </a:solidFill>
              </a:rPr>
              <a:t>Comparing</a:t>
            </a:r>
            <a:r>
              <a:rPr lang="fi-FI" altLang="fi-FI" sz="5400" dirty="0" smtClean="0">
                <a:solidFill>
                  <a:schemeClr val="bg1"/>
                </a:solidFill>
              </a:rPr>
              <a:t> </a:t>
            </a:r>
            <a:r>
              <a:rPr lang="fi-FI" altLang="fi-FI" sz="5400" dirty="0" err="1" smtClean="0">
                <a:solidFill>
                  <a:schemeClr val="bg1"/>
                </a:solidFill>
              </a:rPr>
              <a:t>two</a:t>
            </a:r>
            <a:r>
              <a:rPr lang="fi-FI" altLang="fi-FI" sz="5400" dirty="0" smtClean="0">
                <a:solidFill>
                  <a:schemeClr val="bg1"/>
                </a:solidFill>
              </a:rPr>
              <a:t> </a:t>
            </a:r>
            <a:r>
              <a:rPr lang="fi-FI" altLang="fi-FI" sz="5400" dirty="0" err="1" smtClean="0">
                <a:solidFill>
                  <a:schemeClr val="bg1"/>
                </a:solidFill>
              </a:rPr>
              <a:t>continuous</a:t>
            </a:r>
            <a:r>
              <a:rPr lang="fi-FI" altLang="fi-FI" sz="5400" dirty="0" smtClean="0">
                <a:solidFill>
                  <a:schemeClr val="bg1"/>
                </a:solidFill>
              </a:rPr>
              <a:t> </a:t>
            </a:r>
            <a:r>
              <a:rPr lang="fi-FI" altLang="fi-FI" sz="5400" dirty="0" err="1" smtClean="0">
                <a:solidFill>
                  <a:schemeClr val="bg1"/>
                </a:solidFill>
              </a:rPr>
              <a:t>variables</a:t>
            </a:r>
            <a:endParaRPr lang="fi-FI" altLang="fi-FI" sz="5400" dirty="0" smtClean="0">
              <a:solidFill>
                <a:schemeClr val="bg1"/>
              </a:solidFill>
            </a:endParaRP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2195736" y="2132856"/>
            <a:ext cx="5102696" cy="3105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Correlation</a:t>
            </a:r>
            <a:r>
              <a:rPr lang="fi-FI" altLang="fi-FI" sz="3200" dirty="0" smtClean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coefficients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800" dirty="0" err="1" smtClean="0">
                <a:solidFill>
                  <a:schemeClr val="bg1"/>
                </a:solidFill>
              </a:rPr>
              <a:t>Pearson</a:t>
            </a:r>
            <a:r>
              <a:rPr lang="fi-FI" altLang="fi-FI" sz="2800" dirty="0" smtClean="0">
                <a:solidFill>
                  <a:schemeClr val="bg1"/>
                </a:solidFill>
              </a:rPr>
              <a:t> vs.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Spearman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sz="3000" dirty="0" err="1" smtClean="0">
                <a:solidFill>
                  <a:schemeClr val="bg1"/>
                </a:solidFill>
              </a:rPr>
              <a:t>Linear</a:t>
            </a:r>
            <a:r>
              <a:rPr lang="fi-FI" altLang="fi-FI" sz="3000" dirty="0" smtClean="0">
                <a:solidFill>
                  <a:schemeClr val="bg1"/>
                </a:solidFill>
              </a:rPr>
              <a:t> regression</a:t>
            </a: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96BB6-5AD6-4E69-B57C-A64F5D4B198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8EC05-FC05-4EFF-BAEA-2A23919EA139}" type="slidenum">
              <a:rPr lang="en-US" altLang="fi-FI" smtClean="0"/>
              <a:pPr>
                <a:defRPr/>
              </a:pPr>
              <a:t>44</a:t>
            </a:fld>
            <a:endParaRPr lang="en-US" altLang="fi-FI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548680"/>
            <a:ext cx="5410200" cy="11430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fi-FI" kern="0" dirty="0" smtClean="0">
                <a:solidFill>
                  <a:schemeClr val="bg1"/>
                </a:solidFill>
              </a:rPr>
              <a:t>Multivariate methods</a:t>
            </a:r>
            <a:endParaRPr lang="en-US" altLang="fi-FI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3728" y="1556792"/>
            <a:ext cx="6096000" cy="41148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ANOVA, MANOVA</a:t>
            </a:r>
          </a:p>
          <a:p>
            <a:pPr lvl="1">
              <a:lnSpc>
                <a:spcPct val="90000"/>
              </a:lnSpc>
            </a:pPr>
            <a:r>
              <a:rPr lang="en-US" altLang="fi-FI" sz="22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One or several continuous outcome (dependent) variables</a:t>
            </a:r>
          </a:p>
          <a:p>
            <a:pPr>
              <a:lnSpc>
                <a:spcPct val="90000"/>
              </a:lnSpc>
            </a:pP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Repeated measurements ANOVA</a:t>
            </a:r>
          </a:p>
          <a:p>
            <a:pPr lvl="1">
              <a:lnSpc>
                <a:spcPct val="90000"/>
              </a:lnSpc>
            </a:pPr>
            <a:r>
              <a:rPr lang="en-US" altLang="fi-FI" sz="22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Same measurements are made several times on each subject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ANOVA, MANOVA and </a:t>
            </a:r>
            <a:r>
              <a:rPr lang="en-US" altLang="fi-FI" sz="2400" kern="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rANOVA</a:t>
            </a: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i-FI" sz="22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Only categorical predictors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ANCOVA, MANCOVA, </a:t>
            </a:r>
            <a:r>
              <a:rPr lang="en-US" altLang="fi-FI" sz="2400" kern="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rANCOVA</a:t>
            </a:r>
            <a:endParaRPr lang="en-US" altLang="fi-FI" sz="2400" kern="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fi-FI" sz="22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Also continuous predictors</a:t>
            </a:r>
          </a:p>
          <a:p>
            <a:pPr>
              <a:lnSpc>
                <a:spcPct val="90000"/>
              </a:lnSpc>
            </a:pPr>
            <a:r>
              <a:rPr lang="en-US" altLang="fi-FI" sz="24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Different regression analyses</a:t>
            </a:r>
          </a:p>
          <a:p>
            <a:pPr lvl="1">
              <a:lnSpc>
                <a:spcPct val="90000"/>
              </a:lnSpc>
            </a:pPr>
            <a:r>
              <a:rPr lang="en-US" altLang="fi-FI" sz="2200" kern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Linear, logistic, etc.</a:t>
            </a:r>
            <a:endParaRPr lang="en-US" altLang="fi-FI" sz="2200" kern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3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1465372" y="223019"/>
            <a:ext cx="6096000" cy="1143000"/>
          </a:xfrm>
        </p:spPr>
        <p:txBody>
          <a:bodyPr/>
          <a:lstStyle/>
          <a:p>
            <a:r>
              <a:rPr lang="fi-FI" altLang="fi-FI" sz="5400" dirty="0" err="1" smtClean="0">
                <a:solidFill>
                  <a:schemeClr val="bg1"/>
                </a:solidFill>
              </a:rPr>
              <a:t>Test</a:t>
            </a:r>
            <a:r>
              <a:rPr lang="fi-FI" altLang="fi-FI" sz="5400" dirty="0" smtClean="0">
                <a:solidFill>
                  <a:schemeClr val="bg1"/>
                </a:solidFill>
              </a:rPr>
              <a:t> </a:t>
            </a:r>
            <a:r>
              <a:rPr lang="fi-FI" altLang="fi-FI" sz="5400" dirty="0" err="1" smtClean="0">
                <a:solidFill>
                  <a:schemeClr val="bg1"/>
                </a:solidFill>
              </a:rPr>
              <a:t>assumptions</a:t>
            </a:r>
            <a:endParaRPr lang="fi-FI" altLang="fi-FI" sz="5400" dirty="0" smtClean="0">
              <a:solidFill>
                <a:schemeClr val="bg1"/>
              </a:solidFill>
            </a:endParaRP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1551174" y="1331913"/>
            <a:ext cx="6686177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z="3200" dirty="0" err="1" smtClean="0">
                <a:solidFill>
                  <a:schemeClr val="bg1"/>
                </a:solidFill>
              </a:rPr>
              <a:t>Normality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800" dirty="0" smtClean="0">
                <a:solidFill>
                  <a:schemeClr val="bg1"/>
                </a:solidFill>
              </a:rPr>
              <a:t>Visual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check</a:t>
            </a:r>
            <a:r>
              <a:rPr lang="fi-FI" altLang="fi-FI" sz="2800" dirty="0" smtClean="0">
                <a:solidFill>
                  <a:schemeClr val="bg1"/>
                </a:solidFill>
              </a:rPr>
              <a:t> is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important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800" dirty="0" err="1" smtClean="0">
                <a:solidFill>
                  <a:schemeClr val="bg1"/>
                </a:solidFill>
              </a:rPr>
              <a:t>Mean</a:t>
            </a:r>
            <a:r>
              <a:rPr lang="fi-FI" altLang="fi-FI" sz="2800" dirty="0" smtClean="0">
                <a:solidFill>
                  <a:schemeClr val="bg1"/>
                </a:solidFill>
              </a:rPr>
              <a:t> vs. Median</a:t>
            </a:r>
          </a:p>
          <a:p>
            <a:pPr lvl="1">
              <a:lnSpc>
                <a:spcPct val="150000"/>
              </a:lnSpc>
            </a:pPr>
            <a:r>
              <a:rPr lang="fi-FI" altLang="fi-FI" sz="2800" dirty="0" err="1" smtClean="0">
                <a:solidFill>
                  <a:schemeClr val="bg1"/>
                </a:solidFill>
              </a:rPr>
              <a:t>Assumption</a:t>
            </a:r>
            <a:r>
              <a:rPr lang="fi-FI" altLang="fi-FI" sz="2800" dirty="0" smtClean="0">
                <a:solidFill>
                  <a:schemeClr val="bg1"/>
                </a:solidFill>
              </a:rPr>
              <a:t> in regression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analysis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800" dirty="0" err="1" smtClean="0">
                <a:solidFill>
                  <a:schemeClr val="bg1"/>
                </a:solidFill>
              </a:rPr>
              <a:t>Transformations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</a:pPr>
            <a:r>
              <a:rPr lang="fi-FI" altLang="fi-FI" sz="2800" dirty="0" err="1" smtClean="0">
                <a:solidFill>
                  <a:schemeClr val="bg1"/>
                </a:solidFill>
              </a:rPr>
              <a:t>can</a:t>
            </a:r>
            <a:r>
              <a:rPr lang="fi-FI" altLang="fi-FI" sz="2800" dirty="0" smtClean="0">
                <a:solidFill>
                  <a:schemeClr val="bg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complicate</a:t>
            </a:r>
            <a:r>
              <a:rPr lang="fi-FI" altLang="fi-FI" sz="2800" dirty="0" smtClean="0">
                <a:solidFill>
                  <a:schemeClr val="bg1"/>
                </a:solidFill>
              </a:rPr>
              <a:t> </a:t>
            </a:r>
            <a:r>
              <a:rPr lang="fi-FI" altLang="fi-FI" sz="2800" dirty="0" err="1" smtClean="0">
                <a:solidFill>
                  <a:schemeClr val="bg1"/>
                </a:solidFill>
              </a:rPr>
              <a:t>interpretation</a:t>
            </a:r>
            <a:endParaRPr lang="fi-FI" altLang="fi-FI" sz="2800" dirty="0" smtClean="0">
              <a:solidFill>
                <a:schemeClr val="bg1"/>
              </a:solidFill>
            </a:endParaRP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96BB6-5AD6-4E69-B57C-A64F5D4B198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3317" name="Tekstiruutu 1"/>
          <p:cNvSpPr txBox="1">
            <a:spLocks noChangeArrowheads="1"/>
          </p:cNvSpPr>
          <p:nvPr/>
        </p:nvSpPr>
        <p:spPr bwMode="auto">
          <a:xfrm>
            <a:off x="2620963" y="6248400"/>
            <a:ext cx="3784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Osborne and Waters 2002</a:t>
            </a:r>
          </a:p>
        </p:txBody>
      </p:sp>
    </p:spTree>
    <p:extLst>
      <p:ext uri="{BB962C8B-B14F-4D97-AF65-F5344CB8AC3E}">
        <p14:creationId xmlns:p14="http://schemas.microsoft.com/office/powerpoint/2010/main" val="24306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1846263" y="188913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 assumptions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1544871" y="1618456"/>
            <a:ext cx="740568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dirty="0" err="1" smtClean="0">
                <a:solidFill>
                  <a:schemeClr val="bg1"/>
                </a:solidFill>
              </a:rPr>
              <a:t>Independence</a:t>
            </a:r>
            <a:r>
              <a:rPr lang="fi-FI" altLang="fi-FI" dirty="0" smtClean="0">
                <a:solidFill>
                  <a:schemeClr val="bg1"/>
                </a:solidFill>
              </a:rPr>
              <a:t> of </a:t>
            </a:r>
            <a:r>
              <a:rPr lang="fi-FI" altLang="fi-FI" dirty="0" err="1" smtClean="0">
                <a:solidFill>
                  <a:schemeClr val="bg1"/>
                </a:solidFill>
              </a:rPr>
              <a:t>observations</a:t>
            </a:r>
            <a:endParaRPr lang="fi-FI" altLang="fi-FI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dirty="0" err="1" smtClean="0">
                <a:solidFill>
                  <a:schemeClr val="bg1"/>
                </a:solidFill>
              </a:rPr>
              <a:t>Unusual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event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if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well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designed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study</a:t>
            </a:r>
            <a:endParaRPr lang="fi-FI" altLang="fi-FI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In </a:t>
            </a:r>
            <a:r>
              <a:rPr lang="fi-FI" altLang="fi-FI" dirty="0" err="1" smtClean="0">
                <a:solidFill>
                  <a:schemeClr val="bg1"/>
                </a:solidFill>
              </a:rPr>
              <a:t>large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studies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usually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not</a:t>
            </a:r>
            <a:r>
              <a:rPr lang="fi-FI" altLang="fi-FI" dirty="0" smtClean="0">
                <a:solidFill>
                  <a:schemeClr val="bg1"/>
                </a:solidFill>
              </a:rPr>
              <a:t> a </a:t>
            </a:r>
            <a:r>
              <a:rPr lang="fi-FI" altLang="fi-FI" dirty="0" err="1" smtClean="0">
                <a:solidFill>
                  <a:schemeClr val="bg1"/>
                </a:solidFill>
              </a:rPr>
              <a:t>problem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i-FI" altLang="fi-FI" dirty="0" err="1" smtClean="0">
                <a:solidFill>
                  <a:schemeClr val="bg1"/>
                </a:solidFill>
              </a:rPr>
              <a:t>Reliability</a:t>
            </a:r>
            <a:r>
              <a:rPr lang="fi-FI" altLang="fi-FI" dirty="0" smtClean="0">
                <a:solidFill>
                  <a:schemeClr val="bg1"/>
                </a:solidFill>
              </a:rPr>
              <a:t> of </a:t>
            </a:r>
            <a:r>
              <a:rPr lang="fi-FI" altLang="fi-FI" dirty="0" err="1" smtClean="0">
                <a:solidFill>
                  <a:schemeClr val="bg1"/>
                </a:solidFill>
              </a:rPr>
              <a:t>measurements</a:t>
            </a:r>
            <a:endParaRPr lang="fi-FI" altLang="fi-FI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dirty="0" err="1" smtClean="0">
                <a:solidFill>
                  <a:schemeClr val="bg1"/>
                </a:solidFill>
              </a:rPr>
              <a:t>Poor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reliability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reduces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power</a:t>
            </a:r>
            <a:endParaRPr lang="fi-FI" altLang="fi-FI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14340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365282-FD84-4E72-B9CE-A27CAF2A73A9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4341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 assumptions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1284288" y="1412875"/>
            <a:ext cx="7032625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Homoscedasticity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i.e. variance should be the same across all levels of the variable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assumed regression analysis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high heteroscedasticity decreases power</a:t>
            </a:r>
          </a:p>
        </p:txBody>
      </p:sp>
      <p:sp>
        <p:nvSpPr>
          <p:cNvPr id="15364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64FD1C-31B8-493A-82C5-D0A6A82D8FA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5365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 assumptions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1673225" y="1341438"/>
            <a:ext cx="7013575" cy="41148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Non-linear associations reduce power in standard multiple regression</a:t>
            </a: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BC3570-23B7-44A5-91AB-5E592F36824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6389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1322" r="50000" b="40508"/>
          <a:stretch>
            <a:fillRect/>
          </a:stretch>
        </p:blipFill>
        <p:spPr bwMode="auto">
          <a:xfrm>
            <a:off x="1166813" y="2565400"/>
            <a:ext cx="75199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03DA39-D9DD-4914-9825-953E7373C220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17411" name="Picture 2" descr="https://lh6.googleusercontent.com/-Uw3QedCJ0aU/T4aUo5XENWI/AAAAAAAADbc/78HbTUFtp5A/w506-h361/data-to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81075"/>
            <a:ext cx="76454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860675" y="115888"/>
            <a:ext cx="326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3600">
                <a:solidFill>
                  <a:schemeClr val="bg1"/>
                </a:solidFill>
              </a:rPr>
              <a:t>Multiple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250" y="500063"/>
            <a:ext cx="7696200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40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Research </a:t>
            </a:r>
            <a:r>
              <a:rPr lang="fi-FI" sz="40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Question</a:t>
            </a:r>
            <a:endParaRPr lang="fi-FI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57250" y="1484784"/>
            <a:ext cx="72587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i-FI" sz="3200" kern="0" dirty="0" err="1">
                <a:solidFill>
                  <a:schemeClr val="bg1"/>
                </a:solidFill>
              </a:rPr>
              <a:t>Comparing</a:t>
            </a:r>
            <a:r>
              <a:rPr lang="fi-FI" sz="3200" kern="0" dirty="0">
                <a:solidFill>
                  <a:schemeClr val="bg1"/>
                </a:solidFill>
              </a:rPr>
              <a:t> </a:t>
            </a:r>
            <a:r>
              <a:rPr lang="fi-FI" sz="3200" kern="0" dirty="0" err="1">
                <a:solidFill>
                  <a:schemeClr val="bg1"/>
                </a:solidFill>
              </a:rPr>
              <a:t>two</a:t>
            </a:r>
            <a:r>
              <a:rPr lang="fi-FI" sz="3200" kern="0" dirty="0">
                <a:solidFill>
                  <a:schemeClr val="bg1"/>
                </a:solidFill>
              </a:rPr>
              <a:t> </a:t>
            </a:r>
            <a:r>
              <a:rPr lang="fi-FI" sz="3200" kern="0" dirty="0" err="1">
                <a:solidFill>
                  <a:schemeClr val="bg1"/>
                </a:solidFill>
              </a:rPr>
              <a:t>different</a:t>
            </a:r>
            <a:r>
              <a:rPr lang="fi-FI" sz="3200" kern="0" dirty="0">
                <a:solidFill>
                  <a:schemeClr val="bg1"/>
                </a:solidFill>
              </a:rPr>
              <a:t> </a:t>
            </a:r>
            <a:r>
              <a:rPr lang="fi-FI" sz="3200" kern="0" dirty="0" err="1">
                <a:solidFill>
                  <a:schemeClr val="bg1"/>
                </a:solidFill>
              </a:rPr>
              <a:t>groups</a:t>
            </a:r>
            <a:endParaRPr lang="fi-FI" altLang="fi-FI" sz="32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fi-FI" sz="2800" kern="0" dirty="0" err="1">
                <a:solidFill>
                  <a:schemeClr val="bg1"/>
                </a:solidFill>
              </a:rPr>
              <a:t>Gender</a:t>
            </a:r>
            <a:r>
              <a:rPr lang="fi-FI" sz="2800" kern="0" dirty="0">
                <a:solidFill>
                  <a:schemeClr val="bg1"/>
                </a:solidFill>
              </a:rPr>
              <a:t>, </a:t>
            </a:r>
            <a:r>
              <a:rPr lang="fi-FI" sz="2800" kern="0" dirty="0" err="1">
                <a:solidFill>
                  <a:schemeClr val="bg1"/>
                </a:solidFill>
              </a:rPr>
              <a:t>treatment</a:t>
            </a:r>
            <a:r>
              <a:rPr lang="fi-FI" sz="2800" kern="0" dirty="0">
                <a:solidFill>
                  <a:schemeClr val="bg1"/>
                </a:solidFill>
              </a:rPr>
              <a:t>, </a:t>
            </a:r>
            <a:r>
              <a:rPr lang="fi-FI" sz="2800" kern="0" dirty="0" err="1">
                <a:solidFill>
                  <a:schemeClr val="bg1"/>
                </a:solidFill>
              </a:rPr>
              <a:t>ill</a:t>
            </a:r>
            <a:r>
              <a:rPr lang="fi-FI" sz="2800" kern="0" dirty="0">
                <a:solidFill>
                  <a:schemeClr val="bg1"/>
                </a:solidFill>
              </a:rPr>
              <a:t>/</a:t>
            </a:r>
            <a:r>
              <a:rPr lang="fi-FI" sz="2800" kern="0" dirty="0" err="1">
                <a:solidFill>
                  <a:schemeClr val="bg1"/>
                </a:solidFill>
              </a:rPr>
              <a:t>healthy</a:t>
            </a:r>
            <a:r>
              <a:rPr lang="fi-FI" sz="2800" kern="0" dirty="0">
                <a:solidFill>
                  <a:schemeClr val="bg1"/>
                </a:solidFill>
              </a:rPr>
              <a:t>, </a:t>
            </a:r>
            <a:r>
              <a:rPr lang="fi-FI" sz="2800" kern="0" dirty="0" err="1">
                <a:solidFill>
                  <a:schemeClr val="bg1"/>
                </a:solidFill>
              </a:rPr>
              <a:t>risk</a:t>
            </a:r>
            <a:r>
              <a:rPr lang="fi-FI" sz="2800" kern="0" dirty="0">
                <a:solidFill>
                  <a:schemeClr val="bg1"/>
                </a:solidFill>
              </a:rPr>
              <a:t> </a:t>
            </a:r>
            <a:r>
              <a:rPr lang="fi-FI" sz="2800" kern="0" dirty="0" err="1">
                <a:solidFill>
                  <a:schemeClr val="bg1"/>
                </a:solidFill>
              </a:rPr>
              <a:t>factor</a:t>
            </a:r>
            <a:r>
              <a:rPr lang="fi-FI" sz="2800" kern="0" dirty="0">
                <a:solidFill>
                  <a:schemeClr val="bg1"/>
                </a:solidFill>
              </a:rPr>
              <a:t>: no/</a:t>
            </a:r>
            <a:r>
              <a:rPr lang="fi-FI" sz="2800" kern="0" dirty="0" err="1">
                <a:solidFill>
                  <a:schemeClr val="bg1"/>
                </a:solidFill>
              </a:rPr>
              <a:t>yes</a:t>
            </a:r>
            <a:r>
              <a:rPr lang="fi-FI" sz="2800" kern="0" dirty="0">
                <a:solidFill>
                  <a:schemeClr val="bg1"/>
                </a:solidFill>
              </a:rPr>
              <a:t>, ... </a:t>
            </a:r>
            <a:endParaRPr lang="fi-FI" altLang="fi-FI" sz="2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fi-FI" sz="2800" kern="0" dirty="0" err="1">
                <a:solidFill>
                  <a:schemeClr val="bg1"/>
                </a:solidFill>
              </a:rPr>
              <a:t>group</a:t>
            </a:r>
            <a:r>
              <a:rPr lang="fi-FI" sz="2800" kern="0" dirty="0">
                <a:solidFill>
                  <a:schemeClr val="bg1"/>
                </a:solidFill>
              </a:rPr>
              <a:t> i = (</a:t>
            </a:r>
            <a:r>
              <a:rPr lang="fi-FI" sz="2800" kern="0" dirty="0" err="1">
                <a:solidFill>
                  <a:schemeClr val="bg1"/>
                </a:solidFill>
              </a:rPr>
              <a:t>imaginary</a:t>
            </a:r>
            <a:r>
              <a:rPr lang="fi-FI" sz="2800" kern="0" dirty="0">
                <a:solidFill>
                  <a:schemeClr val="bg1"/>
                </a:solidFill>
              </a:rPr>
              <a:t>) </a:t>
            </a:r>
            <a:r>
              <a:rPr lang="fi-FI" sz="2800" kern="0" dirty="0" err="1">
                <a:solidFill>
                  <a:schemeClr val="bg1"/>
                </a:solidFill>
              </a:rPr>
              <a:t>population</a:t>
            </a:r>
            <a:r>
              <a:rPr lang="fi-FI" sz="2800" kern="0" dirty="0">
                <a:solidFill>
                  <a:schemeClr val="bg1"/>
                </a:solidFill>
              </a:rPr>
              <a:t>, </a:t>
            </a:r>
            <a:r>
              <a:rPr lang="fi-FI" sz="2800" kern="0" dirty="0" err="1">
                <a:solidFill>
                  <a:schemeClr val="bg1"/>
                </a:solidFill>
              </a:rPr>
              <a:t>consisting</a:t>
            </a:r>
            <a:r>
              <a:rPr lang="fi-FI" sz="2800" kern="0" dirty="0">
                <a:solidFill>
                  <a:schemeClr val="bg1"/>
                </a:solidFill>
              </a:rPr>
              <a:t> of </a:t>
            </a:r>
            <a:r>
              <a:rPr lang="fi-FI" sz="2800" kern="0" dirty="0" err="1">
                <a:solidFill>
                  <a:schemeClr val="bg1"/>
                </a:solidFill>
              </a:rPr>
              <a:t>all</a:t>
            </a:r>
            <a:r>
              <a:rPr lang="fi-FI" sz="2800" kern="0" dirty="0">
                <a:solidFill>
                  <a:schemeClr val="bg1"/>
                </a:solidFill>
              </a:rPr>
              <a:t> </a:t>
            </a:r>
            <a:r>
              <a:rPr lang="fi-FI" sz="2800" kern="0" dirty="0" err="1">
                <a:solidFill>
                  <a:schemeClr val="bg1"/>
                </a:solidFill>
              </a:rPr>
              <a:t>research</a:t>
            </a:r>
            <a:r>
              <a:rPr lang="fi-FI" sz="2800" kern="0" dirty="0">
                <a:solidFill>
                  <a:schemeClr val="bg1"/>
                </a:solidFill>
              </a:rPr>
              <a:t> </a:t>
            </a:r>
            <a:r>
              <a:rPr lang="fi-FI" sz="2800" kern="0" dirty="0" err="1">
                <a:solidFill>
                  <a:schemeClr val="bg1"/>
                </a:solidFill>
              </a:rPr>
              <a:t>units</a:t>
            </a:r>
            <a:r>
              <a:rPr lang="fi-FI" sz="2800" kern="0" dirty="0">
                <a:solidFill>
                  <a:schemeClr val="bg1"/>
                </a:solidFill>
              </a:rPr>
              <a:t> (</a:t>
            </a:r>
            <a:r>
              <a:rPr lang="fi-FI" sz="2800" kern="0" dirty="0" err="1">
                <a:solidFill>
                  <a:schemeClr val="bg1"/>
                </a:solidFill>
              </a:rPr>
              <a:t>e.g</a:t>
            </a:r>
            <a:r>
              <a:rPr lang="fi-FI" sz="2800" kern="0" dirty="0">
                <a:solidFill>
                  <a:schemeClr val="bg1"/>
                </a:solidFill>
              </a:rPr>
              <a:t>. </a:t>
            </a:r>
            <a:r>
              <a:rPr lang="fi-FI" sz="2800" kern="0" dirty="0" err="1">
                <a:solidFill>
                  <a:schemeClr val="bg1"/>
                </a:solidFill>
              </a:rPr>
              <a:t>individuals</a:t>
            </a:r>
            <a:r>
              <a:rPr lang="fi-FI" sz="2800" kern="0" dirty="0">
                <a:solidFill>
                  <a:schemeClr val="bg1"/>
                </a:solidFill>
              </a:rPr>
              <a:t>) </a:t>
            </a:r>
            <a:r>
              <a:rPr lang="fi-FI" sz="2800" kern="0" dirty="0" err="1">
                <a:solidFill>
                  <a:schemeClr val="bg1"/>
                </a:solidFill>
              </a:rPr>
              <a:t>with</a:t>
            </a:r>
            <a:r>
              <a:rPr lang="fi-FI" sz="2800" kern="0" dirty="0">
                <a:solidFill>
                  <a:schemeClr val="bg1"/>
                </a:solidFill>
              </a:rPr>
              <a:t> </a:t>
            </a:r>
            <a:r>
              <a:rPr lang="fi-FI" sz="2800" kern="0" dirty="0" err="1">
                <a:solidFill>
                  <a:schemeClr val="bg1"/>
                </a:solidFill>
              </a:rPr>
              <a:t>treatment</a:t>
            </a:r>
            <a:r>
              <a:rPr lang="fi-FI" sz="2800" kern="0" dirty="0">
                <a:solidFill>
                  <a:schemeClr val="bg1"/>
                </a:solidFill>
              </a:rPr>
              <a:t> i (i = 1 </a:t>
            </a:r>
            <a:r>
              <a:rPr lang="fi-FI" sz="2800" kern="0" dirty="0" err="1">
                <a:solidFill>
                  <a:schemeClr val="bg1"/>
                </a:solidFill>
              </a:rPr>
              <a:t>or</a:t>
            </a:r>
            <a:r>
              <a:rPr lang="fi-FI" sz="2800" kern="0" dirty="0">
                <a:solidFill>
                  <a:schemeClr val="bg1"/>
                </a:solidFill>
              </a:rPr>
              <a:t> 2</a:t>
            </a:r>
            <a:r>
              <a:rPr lang="fi-FI" sz="2800" kern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fi-FI" sz="3200" kern="0" dirty="0" err="1">
                <a:solidFill>
                  <a:schemeClr val="bg1"/>
                </a:solidFill>
              </a:rPr>
              <a:t>Testing</a:t>
            </a:r>
            <a:r>
              <a:rPr lang="fi-FI" sz="3200" kern="0" dirty="0">
                <a:solidFill>
                  <a:schemeClr val="bg1"/>
                </a:solidFill>
              </a:rPr>
              <a:t> </a:t>
            </a:r>
            <a:r>
              <a:rPr lang="fi-FI" sz="3200" kern="0" dirty="0" err="1">
                <a:solidFill>
                  <a:schemeClr val="bg1"/>
                </a:solidFill>
              </a:rPr>
              <a:t>Null</a:t>
            </a:r>
            <a:r>
              <a:rPr lang="fi-FI" sz="3200" kern="0" dirty="0">
                <a:solidFill>
                  <a:schemeClr val="bg1"/>
                </a:solidFill>
              </a:rPr>
              <a:t> </a:t>
            </a:r>
            <a:r>
              <a:rPr lang="fi-FI" sz="3200" kern="0" dirty="0" err="1">
                <a:solidFill>
                  <a:schemeClr val="bg1"/>
                </a:solidFill>
              </a:rPr>
              <a:t>Hypothesis</a:t>
            </a:r>
            <a:r>
              <a:rPr lang="fi-FI" sz="3200" kern="0" dirty="0">
                <a:solidFill>
                  <a:schemeClr val="bg1"/>
                </a:solidFill>
              </a:rPr>
              <a:t> H</a:t>
            </a:r>
            <a:r>
              <a:rPr lang="fi-FI" sz="3200" kern="0" baseline="-25000" dirty="0">
                <a:solidFill>
                  <a:schemeClr val="bg1"/>
                </a:solidFill>
              </a:rPr>
              <a:t>0</a:t>
            </a:r>
            <a:r>
              <a:rPr lang="fi-FI" sz="3200" kern="0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fi-FI" kern="0" dirty="0" err="1">
                <a:solidFill>
                  <a:schemeClr val="bg1"/>
                </a:solidFill>
              </a:rPr>
              <a:t>There</a:t>
            </a:r>
            <a:r>
              <a:rPr lang="fi-FI" kern="0" dirty="0">
                <a:solidFill>
                  <a:schemeClr val="bg1"/>
                </a:solidFill>
              </a:rPr>
              <a:t> is </a:t>
            </a:r>
            <a:r>
              <a:rPr lang="fi-FI" kern="0" dirty="0" err="1">
                <a:solidFill>
                  <a:schemeClr val="bg1"/>
                </a:solidFill>
              </a:rPr>
              <a:t>similar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distribution</a:t>
            </a:r>
            <a:r>
              <a:rPr lang="fi-FI" kern="0" dirty="0">
                <a:solidFill>
                  <a:schemeClr val="bg1"/>
                </a:solidFill>
              </a:rPr>
              <a:t> in </a:t>
            </a:r>
            <a:r>
              <a:rPr lang="fi-FI" kern="0" dirty="0" err="1">
                <a:solidFill>
                  <a:schemeClr val="bg1"/>
                </a:solidFill>
              </a:rPr>
              <a:t>the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variable</a:t>
            </a:r>
            <a:r>
              <a:rPr lang="fi-FI" kern="0" dirty="0">
                <a:solidFill>
                  <a:schemeClr val="bg1"/>
                </a:solidFill>
              </a:rPr>
              <a:t> of </a:t>
            </a:r>
            <a:r>
              <a:rPr lang="fi-FI" kern="0" dirty="0" err="1">
                <a:solidFill>
                  <a:schemeClr val="bg1"/>
                </a:solidFill>
              </a:rPr>
              <a:t>interest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between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the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two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groups</a:t>
            </a:r>
            <a:r>
              <a:rPr lang="fi-FI" kern="0" dirty="0">
                <a:solidFill>
                  <a:schemeClr val="bg1"/>
                </a:solidFill>
              </a:rPr>
              <a:t> (i.e. </a:t>
            </a:r>
            <a:r>
              <a:rPr lang="fi-FI" u="sng" kern="0" dirty="0">
                <a:solidFill>
                  <a:schemeClr val="bg1"/>
                </a:solidFill>
              </a:rPr>
              <a:t>no </a:t>
            </a:r>
            <a:r>
              <a:rPr lang="fi-FI" u="sng" kern="0" dirty="0" err="1">
                <a:solidFill>
                  <a:schemeClr val="bg1"/>
                </a:solidFill>
              </a:rPr>
              <a:t>difference</a:t>
            </a:r>
            <a:r>
              <a:rPr lang="fi-FI" kern="0" dirty="0">
                <a:solidFill>
                  <a:schemeClr val="bg1"/>
                </a:solidFill>
              </a:rPr>
              <a:t>)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38C003-C68E-4628-9F17-D1070380DCDC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141538" y="620713"/>
            <a:ext cx="3948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Multiple testing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549383" y="1700808"/>
            <a:ext cx="640925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sz="3200" kern="0" dirty="0" err="1" smtClean="0">
                <a:solidFill>
                  <a:schemeClr val="bg1"/>
                </a:solidFill>
              </a:rPr>
              <a:t>Setting</a:t>
            </a:r>
            <a:r>
              <a:rPr lang="fi-FI" sz="3200" kern="0" dirty="0" smtClean="0">
                <a:solidFill>
                  <a:schemeClr val="bg1"/>
                </a:solidFill>
              </a:rPr>
              <a:t> </a:t>
            </a:r>
            <a:r>
              <a:rPr lang="fi-FI" sz="3200" kern="0" dirty="0" err="1" smtClean="0">
                <a:solidFill>
                  <a:schemeClr val="bg1"/>
                </a:solidFill>
              </a:rPr>
              <a:t>hypotheses</a:t>
            </a:r>
            <a:r>
              <a:rPr lang="fi-FI" sz="3200" kern="0" dirty="0" smtClean="0">
                <a:solidFill>
                  <a:schemeClr val="bg1"/>
                </a:solidFill>
              </a:rPr>
              <a:t> is </a:t>
            </a:r>
            <a:r>
              <a:rPr lang="fi-FI" sz="3200" kern="0" dirty="0" err="1" smtClean="0">
                <a:solidFill>
                  <a:schemeClr val="bg1"/>
                </a:solidFill>
              </a:rPr>
              <a:t>important</a:t>
            </a:r>
            <a:r>
              <a:rPr lang="fi-FI" sz="3200" kern="0" dirty="0" smtClean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fi-FI" sz="3200" kern="0" dirty="0" smtClean="0">
                <a:solidFill>
                  <a:schemeClr val="bg1"/>
                </a:solidFill>
              </a:rPr>
              <a:t>Data </a:t>
            </a:r>
            <a:r>
              <a:rPr lang="fi-FI" sz="3200" kern="0" dirty="0" err="1" smtClean="0">
                <a:solidFill>
                  <a:schemeClr val="bg1"/>
                </a:solidFill>
              </a:rPr>
              <a:t>fishing</a:t>
            </a:r>
            <a:endParaRPr lang="fi-FI" sz="3200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sz="3200" kern="0" dirty="0" err="1" smtClean="0">
                <a:solidFill>
                  <a:schemeClr val="bg1"/>
                </a:solidFill>
              </a:rPr>
              <a:t>Corrections</a:t>
            </a:r>
            <a:r>
              <a:rPr lang="fi-FI" sz="3200" kern="0" dirty="0" smtClean="0">
                <a:solidFill>
                  <a:schemeClr val="bg1"/>
                </a:solidFill>
              </a:rPr>
              <a:t> for </a:t>
            </a:r>
            <a:r>
              <a:rPr lang="fi-FI" sz="3200" kern="0" dirty="0" err="1" smtClean="0">
                <a:solidFill>
                  <a:schemeClr val="bg1"/>
                </a:solidFill>
              </a:rPr>
              <a:t>multiple</a:t>
            </a:r>
            <a:r>
              <a:rPr lang="fi-FI" sz="3200" kern="0" dirty="0" smtClean="0">
                <a:solidFill>
                  <a:schemeClr val="bg1"/>
                </a:solidFill>
              </a:rPr>
              <a:t> </a:t>
            </a:r>
            <a:r>
              <a:rPr lang="fi-FI" sz="3200" kern="0" dirty="0" err="1" smtClean="0">
                <a:solidFill>
                  <a:schemeClr val="bg1"/>
                </a:solidFill>
              </a:rPr>
              <a:t>testings</a:t>
            </a:r>
            <a:endParaRPr lang="fi-FI" sz="3200" kern="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i-FI" sz="2800" kern="0" dirty="0" err="1" smtClean="0">
                <a:solidFill>
                  <a:schemeClr val="bg1"/>
                </a:solidFill>
              </a:rPr>
              <a:t>e.g</a:t>
            </a:r>
            <a:r>
              <a:rPr lang="fi-FI" sz="2800" kern="0" dirty="0" smtClean="0">
                <a:solidFill>
                  <a:schemeClr val="bg1"/>
                </a:solidFill>
              </a:rPr>
              <a:t>. </a:t>
            </a:r>
            <a:r>
              <a:rPr lang="fi-FI" sz="2800" kern="0" dirty="0" err="1" smtClean="0">
                <a:solidFill>
                  <a:schemeClr val="bg1"/>
                </a:solidFill>
              </a:rPr>
              <a:t>Bonferroni</a:t>
            </a:r>
            <a:r>
              <a:rPr lang="fi-FI" sz="2800" kern="0" dirty="0" smtClean="0">
                <a:solidFill>
                  <a:schemeClr val="bg1"/>
                </a:solidFill>
              </a:rPr>
              <a:t> </a:t>
            </a:r>
            <a:r>
              <a:rPr lang="fi-FI" sz="2800" kern="0" dirty="0" err="1" smtClean="0">
                <a:solidFill>
                  <a:schemeClr val="bg1"/>
                </a:solidFill>
              </a:rPr>
              <a:t>correction</a:t>
            </a:r>
            <a:endParaRPr lang="fi-FI" sz="2800" kern="0" dirty="0" smtClean="0">
              <a:solidFill>
                <a:schemeClr val="bg1"/>
              </a:solidFill>
            </a:endParaRPr>
          </a:p>
          <a:p>
            <a:pPr lvl="2">
              <a:defRPr/>
            </a:pPr>
            <a:r>
              <a:rPr lang="fi-FI" sz="2800" kern="0" dirty="0" err="1" smtClean="0">
                <a:solidFill>
                  <a:schemeClr val="bg1"/>
                </a:solidFill>
              </a:rPr>
              <a:t>Simple</a:t>
            </a:r>
            <a:r>
              <a:rPr lang="fi-FI" sz="2800" kern="0" dirty="0" smtClean="0">
                <a:solidFill>
                  <a:schemeClr val="bg1"/>
                </a:solidFill>
              </a:rPr>
              <a:t>, </a:t>
            </a:r>
            <a:r>
              <a:rPr lang="fi-FI" sz="2800" kern="0" dirty="0" err="1" smtClean="0">
                <a:solidFill>
                  <a:schemeClr val="bg1"/>
                </a:solidFill>
              </a:rPr>
              <a:t>but</a:t>
            </a:r>
            <a:r>
              <a:rPr lang="fi-FI" sz="2800" kern="0" dirty="0" smtClean="0">
                <a:solidFill>
                  <a:schemeClr val="bg1"/>
                </a:solidFill>
              </a:rPr>
              <a:t> </a:t>
            </a:r>
            <a:r>
              <a:rPr lang="fi-FI" sz="2800" kern="0" dirty="0" err="1" smtClean="0">
                <a:solidFill>
                  <a:schemeClr val="bg1"/>
                </a:solidFill>
              </a:rPr>
              <a:t>conservative</a:t>
            </a:r>
            <a:r>
              <a:rPr lang="fi-FI" sz="2800" kern="0" dirty="0" smtClean="0">
                <a:solidFill>
                  <a:schemeClr val="bg1"/>
                </a:solidFill>
              </a:rPr>
              <a:t> </a:t>
            </a:r>
            <a:r>
              <a:rPr lang="fi-FI" sz="2800" kern="0" dirty="0" err="1" smtClean="0">
                <a:solidFill>
                  <a:schemeClr val="bg1"/>
                </a:solidFill>
              </a:rPr>
              <a:t>method</a:t>
            </a:r>
            <a:endParaRPr lang="fi-FI" sz="2800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sz="3200" kern="0" dirty="0" err="1" smtClean="0">
                <a:solidFill>
                  <a:schemeClr val="bg1"/>
                </a:solidFill>
              </a:rPr>
              <a:t>Bootstrapping</a:t>
            </a:r>
            <a:r>
              <a:rPr lang="fi-FI" sz="3200" kern="0" dirty="0" smtClean="0">
                <a:solidFill>
                  <a:schemeClr val="bg1"/>
                </a:solidFill>
              </a:rPr>
              <a:t> </a:t>
            </a:r>
            <a:r>
              <a:rPr lang="fi-FI" sz="3200" kern="0" dirty="0" err="1" smtClean="0">
                <a:solidFill>
                  <a:schemeClr val="bg1"/>
                </a:solidFill>
              </a:rPr>
              <a:t>methods</a:t>
            </a:r>
            <a:endParaRPr lang="fi-FI" sz="3200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sz="3200" kern="0" dirty="0" err="1" smtClean="0">
                <a:solidFill>
                  <a:schemeClr val="bg1"/>
                </a:solidFill>
              </a:rPr>
              <a:t>Post-Hoc</a:t>
            </a:r>
            <a:r>
              <a:rPr lang="fi-FI" sz="3200" kern="0" dirty="0" smtClean="0">
                <a:solidFill>
                  <a:schemeClr val="bg1"/>
                </a:solidFill>
              </a:rPr>
              <a:t> </a:t>
            </a:r>
            <a:r>
              <a:rPr lang="fi-FI" sz="3200" kern="0" dirty="0" err="1" smtClean="0">
                <a:solidFill>
                  <a:schemeClr val="bg1"/>
                </a:solidFill>
              </a:rPr>
              <a:t>testing</a:t>
            </a:r>
            <a:r>
              <a:rPr lang="fi-FI" sz="3200" kern="0" dirty="0" smtClean="0">
                <a:solidFill>
                  <a:schemeClr val="bg1"/>
                </a:solidFill>
              </a:rPr>
              <a:t> of </a:t>
            </a:r>
            <a:r>
              <a:rPr lang="fi-FI" sz="3200" kern="0" dirty="0" err="1" smtClean="0">
                <a:solidFill>
                  <a:schemeClr val="bg1"/>
                </a:solidFill>
              </a:rPr>
              <a:t>ANOVAs</a:t>
            </a:r>
            <a:endParaRPr lang="fi-FI" sz="3200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sz="32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isällön paikkamerkki 2"/>
          <p:cNvSpPr>
            <a:spLocks noGrp="1"/>
          </p:cNvSpPr>
          <p:nvPr>
            <p:ph idx="1"/>
          </p:nvPr>
        </p:nvSpPr>
        <p:spPr>
          <a:xfrm>
            <a:off x="1116013" y="1844675"/>
            <a:ext cx="6913562" cy="4114800"/>
          </a:xfrm>
        </p:spPr>
        <p:txBody>
          <a:bodyPr/>
          <a:lstStyle/>
          <a:p>
            <a:r>
              <a:rPr lang="fi-FI" altLang="fi-FI" sz="3200" smtClean="0">
                <a:solidFill>
                  <a:schemeClr val="bg1"/>
                </a:solidFill>
              </a:rPr>
              <a:t>Statistical significance vs. effect?</a:t>
            </a:r>
          </a:p>
          <a:p>
            <a:r>
              <a:rPr lang="en-US" altLang="fi-FI" sz="3200" smtClean="0">
                <a:solidFill>
                  <a:schemeClr val="bg1"/>
                </a:solidFill>
              </a:rPr>
              <a:t>The difference between ‘significant’ and ‘not significant’ is not itself statistically significant</a:t>
            </a:r>
            <a:endParaRPr lang="fi-FI" altLang="fi-FI" sz="3200" smtClean="0">
              <a:solidFill>
                <a:schemeClr val="bg1"/>
              </a:solidFill>
            </a:endParaRPr>
          </a:p>
          <a:p>
            <a:r>
              <a:rPr lang="fi-FI" altLang="fi-FI" sz="3200" smtClean="0">
                <a:solidFill>
                  <a:schemeClr val="bg1"/>
                </a:solidFill>
              </a:rPr>
              <a:t>”Absence of evidence is not evidence of absence”</a:t>
            </a:r>
          </a:p>
        </p:txBody>
      </p:sp>
      <p:sp>
        <p:nvSpPr>
          <p:cNvPr id="19459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B8AF26-31CF-45DB-B60A-135B8FC77A3F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79613" y="549275"/>
            <a:ext cx="3822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400" b="1">
                <a:solidFill>
                  <a:schemeClr val="bg1"/>
                </a:solidFill>
              </a:rPr>
              <a:t>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A4D6A-0A23-474C-95C2-46BC729AE2D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3203575" y="333375"/>
            <a:ext cx="5734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7200" b="1">
                <a:solidFill>
                  <a:schemeClr val="bg1"/>
                </a:solidFill>
                <a:latin typeface="Arial Narrow" panose="020B0606020202030204" pitchFamily="34" charset="0"/>
              </a:rPr>
              <a:t>Power</a:t>
            </a:r>
            <a:endParaRPr lang="en-US" altLang="fi-FI" sz="72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84" name="Picture 2" descr="http://www.bayesian-inference.com/images/ban-samplesiz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426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8D86FE-5A0D-4188-B8BF-D7222D81CB5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2195513" y="765175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5400" b="1">
                <a:solidFill>
                  <a:schemeClr val="bg1"/>
                </a:solidFill>
                <a:latin typeface="Arial Narrow" panose="020B0606020202030204" pitchFamily="34" charset="0"/>
              </a:rPr>
              <a:t>Power analyses</a:t>
            </a:r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1682750" y="1916832"/>
            <a:ext cx="6911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dirty="0" err="1">
                <a:solidFill>
                  <a:schemeClr val="bg1"/>
                </a:solidFill>
              </a:rPr>
              <a:t>Well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done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sample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size</a:t>
            </a:r>
            <a:r>
              <a:rPr lang="fi-FI" altLang="fi-FI" dirty="0">
                <a:solidFill>
                  <a:schemeClr val="bg1"/>
                </a:solidFill>
              </a:rPr>
              <a:t> (</a:t>
            </a:r>
            <a:r>
              <a:rPr lang="fi-FI" altLang="fi-FI" dirty="0" err="1">
                <a:solidFill>
                  <a:schemeClr val="bg1"/>
                </a:solidFill>
              </a:rPr>
              <a:t>power</a:t>
            </a:r>
            <a:r>
              <a:rPr lang="fi-FI" altLang="fi-FI" dirty="0">
                <a:solidFill>
                  <a:schemeClr val="bg1"/>
                </a:solidFill>
              </a:rPr>
              <a:t>) </a:t>
            </a:r>
            <a:r>
              <a:rPr lang="fi-FI" altLang="fi-FI" dirty="0" err="1">
                <a:solidFill>
                  <a:schemeClr val="bg1"/>
                </a:solidFill>
              </a:rPr>
              <a:t>analyses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should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be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part</a:t>
            </a:r>
            <a:r>
              <a:rPr lang="fi-FI" altLang="fi-FI" dirty="0">
                <a:solidFill>
                  <a:schemeClr val="bg1"/>
                </a:solidFill>
              </a:rPr>
              <a:t> of </a:t>
            </a:r>
            <a:r>
              <a:rPr lang="fi-FI" altLang="fi-FI" dirty="0" err="1">
                <a:solidFill>
                  <a:schemeClr val="bg1"/>
                </a:solidFill>
              </a:rPr>
              <a:t>all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study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plans</a:t>
            </a:r>
            <a:endParaRPr lang="fi-FI" altLang="fi-FI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fi-FI" altLang="fi-FI" dirty="0" err="1">
                <a:solidFill>
                  <a:schemeClr val="bg1"/>
                </a:solidFill>
              </a:rPr>
              <a:t>Too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much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research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done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with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small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 err="1">
                <a:solidFill>
                  <a:schemeClr val="bg1"/>
                </a:solidFill>
              </a:rPr>
              <a:t>samples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altLang="fi-FI" dirty="0" err="1">
                <a:solidFill>
                  <a:srgbClr val="FF0000"/>
                </a:solidFill>
                <a:sym typeface="Wingdings" panose="05000000000000000000" pitchFamily="2" charset="2"/>
              </a:rPr>
              <a:t>ethical</a:t>
            </a:r>
            <a:r>
              <a:rPr lang="fi-FI" altLang="fi-FI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olidFill>
                  <a:srgbClr val="FF0000"/>
                </a:solidFill>
                <a:sym typeface="Wingdings" panose="05000000000000000000" pitchFamily="2" charset="2"/>
              </a:rPr>
              <a:t>problem</a:t>
            </a:r>
            <a:r>
              <a:rPr lang="fi-FI" altLang="fi-FI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fi-FI" alt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CD8E2C-2171-4D1C-915D-7501834E3148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2365953" y="332656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5400" b="1">
                <a:solidFill>
                  <a:schemeClr val="bg1"/>
                </a:solidFill>
                <a:latin typeface="Arial Narrow" panose="020B0606020202030204" pitchFamily="34" charset="0"/>
              </a:rPr>
              <a:t>Power analyses</a:t>
            </a:r>
          </a:p>
        </p:txBody>
      </p:sp>
      <p:sp>
        <p:nvSpPr>
          <p:cNvPr id="22532" name="Subtitle 2"/>
          <p:cNvSpPr txBox="1">
            <a:spLocks/>
          </p:cNvSpPr>
          <p:nvPr/>
        </p:nvSpPr>
        <p:spPr bwMode="auto">
          <a:xfrm>
            <a:off x="885064" y="1196752"/>
            <a:ext cx="78801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dirty="0">
                <a:solidFill>
                  <a:schemeClr val="bg1"/>
                </a:solidFill>
              </a:rPr>
              <a:t>Samples sizes in clinical trials are usually small, e.g.</a:t>
            </a: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fi-FI" sz="2400" dirty="0">
                <a:solidFill>
                  <a:schemeClr val="bg1"/>
                </a:solidFill>
              </a:rPr>
              <a:t>Rheumatoid arthritis: median sample size 54 patients (196 trials)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dirty="0" smtClean="0">
                <a:solidFill>
                  <a:schemeClr val="bg1"/>
                </a:solidFill>
              </a:rPr>
              <a:t>Sample </a:t>
            </a:r>
            <a:r>
              <a:rPr lang="en-US" altLang="fi-FI" dirty="0">
                <a:solidFill>
                  <a:schemeClr val="bg1"/>
                </a:solidFill>
              </a:rPr>
              <a:t>size is usually not based on anything!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fi-FI" dirty="0">
                <a:solidFill>
                  <a:schemeClr val="bg1"/>
                </a:solidFill>
              </a:rPr>
              <a:t>Post hoc power calculations are unnecessary, confidence intervals tell about power</a:t>
            </a:r>
            <a:endParaRPr lang="fi-FI" altLang="fi-FI" dirty="0">
              <a:solidFill>
                <a:schemeClr val="bg1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68538" y="620871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altLang="fi-FI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Moher</a:t>
            </a:r>
            <a:r>
              <a:rPr lang="fi-FI" altLang="fi-FI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et al. CONSORT </a:t>
            </a:r>
            <a:r>
              <a:rPr lang="fi-FI" altLang="fi-FI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statement</a:t>
            </a:r>
            <a:r>
              <a:rPr lang="fi-FI" altLang="fi-FI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85158-0799-439A-A466-B259613DE0F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1979613" y="476250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6000" b="1">
                <a:solidFill>
                  <a:schemeClr val="bg1"/>
                </a:solidFill>
                <a:latin typeface="Arial Narrow" panose="020B0606020202030204" pitchFamily="34" charset="0"/>
              </a:rPr>
              <a:t>Power analyses</a:t>
            </a:r>
          </a:p>
        </p:txBody>
      </p:sp>
      <p:sp>
        <p:nvSpPr>
          <p:cNvPr id="23556" name="Subtitle 2"/>
          <p:cNvSpPr txBox="1">
            <a:spLocks/>
          </p:cNvSpPr>
          <p:nvPr/>
        </p:nvSpPr>
        <p:spPr bwMode="auto">
          <a:xfrm>
            <a:off x="1475656" y="1238250"/>
            <a:ext cx="6335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r>
              <a:rPr lang="fi-FI" altLang="fi-FI" b="1" dirty="0" err="1">
                <a:solidFill>
                  <a:schemeClr val="bg1"/>
                </a:solidFill>
              </a:rPr>
              <a:t>Need</a:t>
            </a:r>
            <a:r>
              <a:rPr lang="fi-FI" altLang="fi-FI" b="1" dirty="0">
                <a:solidFill>
                  <a:schemeClr val="bg1"/>
                </a:solidFill>
              </a:rPr>
              <a:t> to </a:t>
            </a:r>
            <a:r>
              <a:rPr lang="fi-FI" altLang="fi-FI" b="1" dirty="0" err="1">
                <a:solidFill>
                  <a:schemeClr val="bg1"/>
                </a:solidFill>
              </a:rPr>
              <a:t>know</a:t>
            </a:r>
            <a:endParaRPr lang="fi-FI" altLang="fi-FI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400" dirty="0" err="1">
                <a:solidFill>
                  <a:schemeClr val="bg1"/>
                </a:solidFill>
              </a:rPr>
              <a:t>Number</a:t>
            </a:r>
            <a:r>
              <a:rPr lang="fi-FI" altLang="fi-FI" sz="2400" dirty="0">
                <a:solidFill>
                  <a:schemeClr val="bg1"/>
                </a:solidFill>
              </a:rPr>
              <a:t> of </a:t>
            </a:r>
            <a:r>
              <a:rPr lang="fi-FI" altLang="fi-FI" sz="2400" dirty="0" err="1">
                <a:solidFill>
                  <a:schemeClr val="bg1"/>
                </a:solidFill>
              </a:rPr>
              <a:t>persons</a:t>
            </a:r>
            <a:endParaRPr lang="fi-FI" altLang="fi-FI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400" dirty="0" err="1">
                <a:solidFill>
                  <a:schemeClr val="bg1"/>
                </a:solidFill>
              </a:rPr>
              <a:t>Prevalence</a:t>
            </a:r>
            <a:r>
              <a:rPr lang="fi-FI" altLang="fi-FI" sz="2400" dirty="0">
                <a:solidFill>
                  <a:schemeClr val="bg1"/>
                </a:solidFill>
              </a:rPr>
              <a:t> of </a:t>
            </a:r>
            <a:r>
              <a:rPr lang="fi-FI" altLang="fi-FI" sz="2400" dirty="0" err="1">
                <a:solidFill>
                  <a:schemeClr val="bg1"/>
                </a:solidFill>
              </a:rPr>
              <a:t>the</a:t>
            </a:r>
            <a:r>
              <a:rPr lang="fi-FI" altLang="fi-FI" sz="2400" dirty="0">
                <a:solidFill>
                  <a:schemeClr val="bg1"/>
                </a:solidFill>
              </a:rPr>
              <a:t> </a:t>
            </a:r>
            <a:r>
              <a:rPr lang="fi-FI" altLang="fi-FI" sz="2400" dirty="0" err="1">
                <a:solidFill>
                  <a:schemeClr val="bg1"/>
                </a:solidFill>
              </a:rPr>
              <a:t>primary</a:t>
            </a:r>
            <a:r>
              <a:rPr lang="fi-FI" altLang="fi-FI" sz="2400" dirty="0">
                <a:solidFill>
                  <a:schemeClr val="bg1"/>
                </a:solidFill>
              </a:rPr>
              <a:t> </a:t>
            </a:r>
            <a:r>
              <a:rPr lang="fi-FI" altLang="fi-FI" sz="2400" dirty="0" err="1">
                <a:solidFill>
                  <a:schemeClr val="bg1"/>
                </a:solidFill>
              </a:rPr>
              <a:t>outcome</a:t>
            </a:r>
            <a:r>
              <a:rPr lang="fi-FI" altLang="fi-FI" sz="2400" dirty="0">
                <a:solidFill>
                  <a:schemeClr val="bg1"/>
                </a:solidFill>
              </a:rPr>
              <a:t> (</a:t>
            </a:r>
            <a:r>
              <a:rPr lang="fi-FI" altLang="fi-FI" sz="2400" dirty="0" err="1">
                <a:solidFill>
                  <a:schemeClr val="bg1"/>
                </a:solidFill>
              </a:rPr>
              <a:t>expected</a:t>
            </a:r>
            <a:r>
              <a:rPr lang="fi-FI" altLang="fi-FI" sz="2400" dirty="0">
                <a:solidFill>
                  <a:schemeClr val="bg1"/>
                </a:solidFill>
              </a:rPr>
              <a:t> </a:t>
            </a:r>
            <a:r>
              <a:rPr lang="fi-FI" altLang="fi-FI" sz="2400" dirty="0" err="1">
                <a:solidFill>
                  <a:schemeClr val="bg1"/>
                </a:solidFill>
              </a:rPr>
              <a:t>number</a:t>
            </a:r>
            <a:r>
              <a:rPr lang="fi-FI" altLang="fi-FI" sz="2400" dirty="0">
                <a:solidFill>
                  <a:schemeClr val="bg1"/>
                </a:solidFill>
              </a:rPr>
              <a:t> of </a:t>
            </a:r>
            <a:r>
              <a:rPr lang="fi-FI" altLang="fi-FI" sz="2400" dirty="0" err="1">
                <a:solidFill>
                  <a:schemeClr val="bg1"/>
                </a:solidFill>
              </a:rPr>
              <a:t>events</a:t>
            </a:r>
            <a:r>
              <a:rPr lang="fi-FI" altLang="fi-FI" sz="2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r>
              <a:rPr lang="fi-FI" altLang="fi-FI" b="1" dirty="0" err="1">
                <a:solidFill>
                  <a:schemeClr val="bg1"/>
                </a:solidFill>
              </a:rPr>
              <a:t>Assumptions</a:t>
            </a:r>
            <a:r>
              <a:rPr lang="fi-FI" altLang="fi-FI" b="1" dirty="0">
                <a:solidFill>
                  <a:schemeClr val="bg1"/>
                </a:solidFill>
              </a:rPr>
              <a:t> to </a:t>
            </a:r>
            <a:r>
              <a:rPr lang="fi-FI" altLang="fi-FI" b="1" dirty="0" err="1">
                <a:solidFill>
                  <a:schemeClr val="bg1"/>
                </a:solidFill>
              </a:rPr>
              <a:t>be</a:t>
            </a:r>
            <a:r>
              <a:rPr lang="fi-FI" altLang="fi-FI" b="1" dirty="0">
                <a:solidFill>
                  <a:schemeClr val="bg1"/>
                </a:solidFill>
              </a:rPr>
              <a:t> made</a:t>
            </a:r>
          </a:p>
          <a:p>
            <a:pPr lvl="1">
              <a:lnSpc>
                <a:spcPct val="150000"/>
              </a:lnSpc>
            </a:pPr>
            <a:r>
              <a:rPr lang="fi-FI" altLang="fi-FI" sz="2400" dirty="0" err="1">
                <a:solidFill>
                  <a:schemeClr val="bg1"/>
                </a:solidFill>
              </a:rPr>
              <a:t>Effect</a:t>
            </a:r>
            <a:r>
              <a:rPr lang="fi-FI" altLang="fi-FI" sz="2400" dirty="0">
                <a:solidFill>
                  <a:schemeClr val="bg1"/>
                </a:solidFill>
              </a:rPr>
              <a:t> </a:t>
            </a:r>
            <a:r>
              <a:rPr lang="fi-FI" altLang="fi-FI" sz="2400" dirty="0" err="1">
                <a:solidFill>
                  <a:schemeClr val="bg1"/>
                </a:solidFill>
              </a:rPr>
              <a:t>size</a:t>
            </a:r>
            <a:endParaRPr lang="fi-FI" altLang="fi-FI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4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400" dirty="0">
                <a:solidFill>
                  <a:schemeClr val="bg1"/>
                </a:solidFill>
              </a:rPr>
              <a:t> </a:t>
            </a:r>
            <a:r>
              <a:rPr lang="fi-FI" altLang="fi-FI" sz="2400" dirty="0" err="1">
                <a:solidFill>
                  <a:schemeClr val="bg1"/>
                </a:solidFill>
              </a:rPr>
              <a:t>level</a:t>
            </a:r>
            <a:r>
              <a:rPr lang="fi-FI" altLang="fi-FI" sz="2400" dirty="0">
                <a:solidFill>
                  <a:schemeClr val="bg1"/>
                </a:solidFill>
              </a:rPr>
              <a:t> (</a:t>
            </a:r>
            <a:r>
              <a:rPr lang="el-GR" altLang="fi-FI" sz="2400" dirty="0">
                <a:solidFill>
                  <a:schemeClr val="bg1"/>
                </a:solidFill>
              </a:rPr>
              <a:t>α</a:t>
            </a:r>
            <a:r>
              <a:rPr lang="fi-FI" altLang="fi-FI" sz="2400" dirty="0">
                <a:solidFill>
                  <a:schemeClr val="bg1"/>
                </a:solidFill>
              </a:rPr>
              <a:t>)</a:t>
            </a:r>
            <a:endParaRPr lang="el-GR" altLang="fi-FI" sz="24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400" dirty="0">
                <a:solidFill>
                  <a:schemeClr val="bg1"/>
                </a:solidFill>
              </a:rPr>
              <a:t>Statistical </a:t>
            </a:r>
            <a:r>
              <a:rPr lang="fi-FI" altLang="fi-FI" sz="2400" dirty="0" err="1">
                <a:solidFill>
                  <a:schemeClr val="bg1"/>
                </a:solidFill>
              </a:rPr>
              <a:t>power</a:t>
            </a:r>
            <a:r>
              <a:rPr lang="fi-FI" altLang="fi-FI" sz="2400" dirty="0">
                <a:solidFill>
                  <a:schemeClr val="bg1"/>
                </a:solidFill>
              </a:rPr>
              <a:t> (1-</a:t>
            </a:r>
            <a:r>
              <a:rPr lang="el-GR" altLang="fi-FI" sz="2400" dirty="0">
                <a:solidFill>
                  <a:schemeClr val="bg1"/>
                </a:solidFill>
              </a:rPr>
              <a:t>β</a:t>
            </a:r>
            <a:r>
              <a:rPr lang="fi-FI" altLang="fi-FI" sz="2400" dirty="0">
                <a:solidFill>
                  <a:schemeClr val="bg1"/>
                </a:solidFill>
              </a:rPr>
              <a:t>)</a:t>
            </a:r>
            <a:endParaRPr lang="el-GR" altLang="fi-FI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endParaRPr lang="fi-FI" alt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7DA13C-5120-4E83-8F56-8B44D7B3C721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5949950"/>
            <a:ext cx="86947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S. J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24580" name="Subtitle 2"/>
          <p:cNvSpPr txBox="1">
            <a:spLocks/>
          </p:cNvSpPr>
          <p:nvPr/>
        </p:nvSpPr>
        <p:spPr bwMode="auto">
          <a:xfrm>
            <a:off x="797686" y="692696"/>
            <a:ext cx="81375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i-FI" altLang="fi-FI" dirty="0" smtClean="0">
                <a:solidFill>
                  <a:schemeClr val="bg1"/>
                </a:solidFill>
              </a:rPr>
              <a:t>Alpha i.e. </a:t>
            </a:r>
            <a:r>
              <a:rPr lang="fi-FI" altLang="fi-FI" dirty="0" err="1" smtClean="0">
                <a:solidFill>
                  <a:schemeClr val="bg1"/>
                </a:solidFill>
              </a:rPr>
              <a:t>significance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level</a:t>
            </a:r>
            <a:r>
              <a:rPr lang="fi-FI" altLang="fi-FI" dirty="0" smtClean="0">
                <a:solidFill>
                  <a:schemeClr val="bg1"/>
                </a:solidFill>
              </a:rPr>
              <a:t> (</a:t>
            </a:r>
            <a:r>
              <a:rPr lang="fi-FI" altLang="fi-FI" dirty="0" err="1" smtClean="0">
                <a:solidFill>
                  <a:schemeClr val="bg1"/>
                </a:solidFill>
              </a:rPr>
              <a:t>e.g</a:t>
            </a:r>
            <a:r>
              <a:rPr lang="fi-FI" altLang="fi-FI" dirty="0" smtClean="0">
                <a:solidFill>
                  <a:schemeClr val="bg1"/>
                </a:solidFill>
              </a:rPr>
              <a:t>. 0.05 </a:t>
            </a:r>
            <a:r>
              <a:rPr lang="fi-FI" altLang="fi-FI" dirty="0" err="1" smtClean="0">
                <a:solidFill>
                  <a:schemeClr val="bg1"/>
                </a:solidFill>
              </a:rPr>
              <a:t>or</a:t>
            </a:r>
            <a:r>
              <a:rPr lang="fi-FI" altLang="fi-FI" dirty="0" smtClean="0">
                <a:solidFill>
                  <a:schemeClr val="bg1"/>
                </a:solidFill>
              </a:rPr>
              <a:t> 5%)</a:t>
            </a:r>
          </a:p>
          <a:p>
            <a:pPr lvl="1">
              <a:defRPr/>
            </a:pPr>
            <a:r>
              <a:rPr lang="en-US" altLang="fi-FI" sz="2400" dirty="0" err="1" smtClean="0">
                <a:solidFill>
                  <a:schemeClr val="bg1"/>
                </a:solidFill>
              </a:rPr>
              <a:t>Probabibility</a:t>
            </a:r>
            <a:r>
              <a:rPr lang="en-US" altLang="fi-FI" sz="2400" dirty="0" smtClean="0">
                <a:solidFill>
                  <a:schemeClr val="bg1"/>
                </a:solidFill>
              </a:rPr>
              <a:t> that difference is found but it is not real (false positive finding)</a:t>
            </a:r>
          </a:p>
          <a:p>
            <a:pPr>
              <a:defRPr/>
            </a:pPr>
            <a:r>
              <a:rPr lang="fi-FI" altLang="fi-FI" dirty="0" err="1" smtClean="0">
                <a:solidFill>
                  <a:schemeClr val="bg1"/>
                </a:solidFill>
              </a:rPr>
              <a:t>Beta</a:t>
            </a:r>
            <a:r>
              <a:rPr lang="fi-FI" altLang="fi-FI" dirty="0" smtClean="0">
                <a:solidFill>
                  <a:schemeClr val="bg1"/>
                </a:solidFill>
              </a:rPr>
              <a:t> i.e. </a:t>
            </a:r>
            <a:r>
              <a:rPr lang="fi-FI" altLang="fi-FI" dirty="0" err="1" smtClean="0">
                <a:solidFill>
                  <a:schemeClr val="bg1"/>
                </a:solidFill>
              </a:rPr>
              <a:t>power</a:t>
            </a:r>
            <a:r>
              <a:rPr lang="fi-FI" altLang="fi-FI" dirty="0" smtClean="0">
                <a:solidFill>
                  <a:schemeClr val="bg1"/>
                </a:solidFill>
              </a:rPr>
              <a:t> (</a:t>
            </a:r>
            <a:r>
              <a:rPr lang="fi-FI" altLang="fi-FI" dirty="0" err="1" smtClean="0">
                <a:solidFill>
                  <a:schemeClr val="bg1"/>
                </a:solidFill>
              </a:rPr>
              <a:t>e.g</a:t>
            </a:r>
            <a:r>
              <a:rPr lang="fi-FI" altLang="fi-FI" dirty="0" smtClean="0">
                <a:solidFill>
                  <a:schemeClr val="bg1"/>
                </a:solidFill>
              </a:rPr>
              <a:t>. 0.8 </a:t>
            </a:r>
            <a:r>
              <a:rPr lang="fi-FI" altLang="fi-FI" dirty="0" err="1" smtClean="0">
                <a:solidFill>
                  <a:schemeClr val="bg1"/>
                </a:solidFill>
              </a:rPr>
              <a:t>or</a:t>
            </a:r>
            <a:r>
              <a:rPr lang="fi-FI" altLang="fi-FI" dirty="0" smtClean="0">
                <a:solidFill>
                  <a:schemeClr val="bg1"/>
                </a:solidFill>
              </a:rPr>
              <a:t> 80%)</a:t>
            </a:r>
          </a:p>
          <a:p>
            <a:pPr lvl="1">
              <a:defRPr/>
            </a:pPr>
            <a:r>
              <a:rPr lang="fi-FI" altLang="fi-FI" sz="2400" dirty="0" err="1" smtClean="0">
                <a:solidFill>
                  <a:schemeClr val="bg1"/>
                </a:solidFill>
              </a:rPr>
              <a:t>Probability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that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the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found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difference</a:t>
            </a:r>
            <a:r>
              <a:rPr lang="fi-FI" altLang="fi-FI" sz="2400" dirty="0" smtClean="0">
                <a:solidFill>
                  <a:schemeClr val="bg1"/>
                </a:solidFill>
              </a:rPr>
              <a:t> is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real</a:t>
            </a:r>
            <a:endParaRPr lang="fi-FI" altLang="fi-FI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altLang="fi-FI" i="1" dirty="0" err="1" smtClean="0">
                <a:solidFill>
                  <a:schemeClr val="bg1"/>
                </a:solidFill>
              </a:rPr>
              <a:t>Interim</a:t>
            </a:r>
            <a:r>
              <a:rPr lang="fi-FI" altLang="fi-FI" i="1" dirty="0" smtClean="0">
                <a:solidFill>
                  <a:schemeClr val="bg1"/>
                </a:solidFill>
              </a:rPr>
              <a:t> </a:t>
            </a:r>
            <a:r>
              <a:rPr lang="fi-FI" altLang="fi-FI" i="1" dirty="0" err="1" smtClean="0">
                <a:solidFill>
                  <a:schemeClr val="bg1"/>
                </a:solidFill>
              </a:rPr>
              <a:t>analysis</a:t>
            </a:r>
            <a:r>
              <a:rPr lang="fi-FI" altLang="fi-FI" dirty="0" smtClean="0">
                <a:solidFill>
                  <a:schemeClr val="bg1"/>
                </a:solidFill>
              </a:rPr>
              <a:t> is a </a:t>
            </a:r>
            <a:r>
              <a:rPr lang="fi-FI" altLang="fi-FI" dirty="0" err="1" smtClean="0">
                <a:solidFill>
                  <a:schemeClr val="bg1"/>
                </a:solidFill>
              </a:rPr>
              <a:t>a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priori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planned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analyses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done</a:t>
            </a:r>
            <a:r>
              <a:rPr lang="fi-FI" altLang="fi-FI" dirty="0" smtClean="0">
                <a:solidFill>
                  <a:schemeClr val="bg1"/>
                </a:solidFill>
              </a:rPr>
              <a:t> in an </a:t>
            </a:r>
            <a:r>
              <a:rPr lang="fi-FI" altLang="fi-FI" dirty="0" err="1" smtClean="0">
                <a:solidFill>
                  <a:schemeClr val="bg1"/>
                </a:solidFill>
              </a:rPr>
              <a:t>ongoing</a:t>
            </a:r>
            <a:r>
              <a:rPr lang="fi-FI" altLang="fi-FI" dirty="0" smtClean="0">
                <a:solidFill>
                  <a:schemeClr val="bg1"/>
                </a:solidFill>
              </a:rPr>
              <a:t> trial</a:t>
            </a:r>
          </a:p>
          <a:p>
            <a:pPr lvl="1">
              <a:defRPr/>
            </a:pPr>
            <a:r>
              <a:rPr lang="fi-FI" altLang="fi-FI" sz="2200" dirty="0" err="1" smtClean="0">
                <a:solidFill>
                  <a:schemeClr val="bg1"/>
                </a:solidFill>
              </a:rPr>
              <a:t>Reasons</a:t>
            </a:r>
            <a:r>
              <a:rPr lang="fi-FI" altLang="fi-FI" sz="2200" dirty="0" smtClean="0">
                <a:solidFill>
                  <a:schemeClr val="bg1"/>
                </a:solidFill>
              </a:rPr>
              <a:t> for </a:t>
            </a:r>
            <a:r>
              <a:rPr lang="fi-FI" altLang="fi-FI" sz="2200" dirty="0" err="1" smtClean="0">
                <a:solidFill>
                  <a:schemeClr val="bg1"/>
                </a:solidFill>
              </a:rPr>
              <a:t>this</a:t>
            </a:r>
            <a:r>
              <a:rPr lang="fi-FI" altLang="fi-FI" sz="2200" dirty="0" smtClean="0">
                <a:solidFill>
                  <a:schemeClr val="bg1"/>
                </a:solidFill>
              </a:rPr>
              <a:t> </a:t>
            </a:r>
            <a:r>
              <a:rPr lang="fi-FI" altLang="fi-FI" sz="2200" dirty="0" err="1" smtClean="0">
                <a:solidFill>
                  <a:schemeClr val="bg1"/>
                </a:solidFill>
              </a:rPr>
              <a:t>ethical</a:t>
            </a:r>
            <a:r>
              <a:rPr lang="fi-FI" altLang="fi-FI" sz="2200" dirty="0" smtClean="0">
                <a:solidFill>
                  <a:schemeClr val="bg1"/>
                </a:solidFill>
              </a:rPr>
              <a:t> </a:t>
            </a:r>
            <a:r>
              <a:rPr lang="fi-FI" altLang="fi-FI" sz="2200" dirty="0" err="1" smtClean="0">
                <a:solidFill>
                  <a:schemeClr val="bg1"/>
                </a:solidFill>
              </a:rPr>
              <a:t>or</a:t>
            </a:r>
            <a:r>
              <a:rPr lang="fi-FI" altLang="fi-FI" sz="2200" dirty="0" smtClean="0">
                <a:solidFill>
                  <a:schemeClr val="bg1"/>
                </a:solidFill>
              </a:rPr>
              <a:t> </a:t>
            </a:r>
            <a:r>
              <a:rPr lang="fi-FI" altLang="fi-FI" sz="2200" dirty="0" err="1" smtClean="0">
                <a:solidFill>
                  <a:schemeClr val="bg1"/>
                </a:solidFill>
              </a:rPr>
              <a:t>economical</a:t>
            </a:r>
            <a:endParaRPr lang="fi-FI" altLang="fi-FI" sz="22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i-FI" altLang="fi-FI" sz="2400" dirty="0" smtClean="0">
                <a:solidFill>
                  <a:schemeClr val="bg1"/>
                </a:solidFill>
              </a:rPr>
              <a:t>α –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error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increases</a:t>
            </a:r>
            <a:endParaRPr lang="fi-FI" altLang="fi-FI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i-FI" altLang="fi-FI" sz="2400" dirty="0" smtClean="0">
                <a:solidFill>
                  <a:schemeClr val="bg1"/>
                </a:solidFill>
              </a:rPr>
              <a:t>Power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can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be</a:t>
            </a:r>
            <a:r>
              <a:rPr lang="fi-FI" altLang="fi-FI" sz="2400" dirty="0" smtClean="0">
                <a:solidFill>
                  <a:schemeClr val="bg1"/>
                </a:solidFill>
              </a:rPr>
              <a:t> </a:t>
            </a:r>
            <a:r>
              <a:rPr lang="fi-FI" altLang="fi-FI" sz="2400" dirty="0" err="1" smtClean="0">
                <a:solidFill>
                  <a:schemeClr val="bg1"/>
                </a:solidFill>
              </a:rPr>
              <a:t>inadequate</a:t>
            </a:r>
            <a:r>
              <a:rPr lang="fi-FI" altLang="fi-FI" sz="2400" dirty="0" smtClean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endParaRPr lang="fi-FI" alt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715963" y="1046163"/>
            <a:ext cx="4552950" cy="41148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Different situations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Difference in means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Difference in proportions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Multiple variable analyses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Different software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Web pages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Specific software </a:t>
            </a:r>
          </a:p>
          <a:p>
            <a:pPr lvl="2"/>
            <a:r>
              <a:rPr lang="fi-FI" altLang="fi-FI" smtClean="0">
                <a:solidFill>
                  <a:schemeClr val="bg1"/>
                </a:solidFill>
              </a:rPr>
              <a:t>SPSS sample power, …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4F14C0-E8AA-4E83-8BB3-44222BFC94D1}" type="slidenum">
              <a:rPr lang="en-US" altLang="fi-FI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fi-FI" sz="1400" smtClean="0">
              <a:solidFill>
                <a:schemeClr val="bg1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603726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altLang="fi-FI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http://homepage.stat.uiowa.edu/~rlenth/Power/index.html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18576" r="46484" b="34984"/>
          <a:stretch>
            <a:fillRect/>
          </a:stretch>
        </p:blipFill>
        <p:spPr bwMode="auto">
          <a:xfrm>
            <a:off x="5724525" y="404813"/>
            <a:ext cx="31019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067175" y="5013325"/>
            <a:ext cx="1225550" cy="78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32138" y="98425"/>
            <a:ext cx="4608512" cy="1143000"/>
          </a:xfrm>
        </p:spPr>
        <p:txBody>
          <a:bodyPr/>
          <a:lstStyle/>
          <a:p>
            <a:r>
              <a:rPr lang="fi-FI" altLang="fi-FI" sz="5400" smtClean="0">
                <a:solidFill>
                  <a:schemeClr val="bg1"/>
                </a:solidFill>
              </a:rPr>
              <a:t>Attrition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8FD80B-A234-4708-9289-7E5FE5B10EF2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4406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Take into account attrition</a:t>
            </a:r>
          </a:p>
          <a:p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Patients </a:t>
            </a: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and doctors participate poorly to clinical trials.</a:t>
            </a:r>
          </a:p>
          <a:p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Attrition (lost to follow up) may be biased based on outcome</a:t>
            </a:r>
            <a:endParaRPr lang="en-US" altLang="fi-FI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If &lt;80% included in the final analyses, the results should not be taken into account (EBM toolkit 2006).</a:t>
            </a:r>
          </a:p>
          <a:p>
            <a:endParaRPr lang="en-US" altLang="fi-FI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fi-FI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77950"/>
            <a:ext cx="3963987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CEDB56-55EB-4045-832B-43CD5945278B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214563" y="195263"/>
            <a:ext cx="428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Intention-to-treat</a:t>
            </a:r>
          </a:p>
        </p:txBody>
      </p:sp>
      <p:sp>
        <p:nvSpPr>
          <p:cNvPr id="31748" name="Subtitle 2"/>
          <p:cNvSpPr txBox="1">
            <a:spLocks/>
          </p:cNvSpPr>
          <p:nvPr/>
        </p:nvSpPr>
        <p:spPr bwMode="auto">
          <a:xfrm>
            <a:off x="582613" y="903288"/>
            <a:ext cx="8137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i-FI" altLang="fi-FI" sz="2000">
                <a:solidFill>
                  <a:schemeClr val="bg1"/>
                </a:solidFill>
              </a:rPr>
              <a:t>Intention-to-treat analysis, i.e. the data is analyzed based on the original randomization</a:t>
            </a:r>
          </a:p>
          <a:p>
            <a:pPr lvl="1">
              <a:lnSpc>
                <a:spcPct val="90000"/>
              </a:lnSpc>
            </a:pPr>
            <a:endParaRPr lang="fi-FI" altLang="fi-FI" sz="2000">
              <a:solidFill>
                <a:schemeClr val="bg1"/>
              </a:solidFill>
            </a:endParaRPr>
          </a:p>
        </p:txBody>
      </p:sp>
      <p:pic>
        <p:nvPicPr>
          <p:cNvPr id="31749" name="Picture 6" descr="http://jama.jamanetwork.com/data/journals/jama/24277/m_jmn120028f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9588"/>
            <a:ext cx="4329113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-112713" y="3344863"/>
            <a:ext cx="3748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rgbClr val="FF0000"/>
                </a:solidFill>
              </a:rPr>
              <a:t>The effect of randomization remains!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254000"/>
            <a:ext cx="8208962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Selection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of the </a:t>
            </a: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method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(2 </a:t>
            </a:r>
            <a:r>
              <a:rPr lang="fi-FI" sz="32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groups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)</a:t>
            </a:r>
            <a:endParaRPr lang="fi-FI" sz="4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13375" y="2490788"/>
            <a:ext cx="2398713" cy="1587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476375" y="2492375"/>
            <a:ext cx="2089150" cy="158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749300" y="1571625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 b="1">
                <a:latin typeface="Arial Narrow" panose="020B0606020202030204" pitchFamily="34" charset="0"/>
              </a:rPr>
              <a:t>NO, qualitative</a:t>
            </a:r>
          </a:p>
        </p:txBody>
      </p:sp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6678613" y="1571625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 b="1">
                <a:latin typeface="Arial Narrow" panose="020B0606020202030204" pitchFamily="34" charset="0"/>
              </a:rPr>
              <a:t>NO, because of skewness</a:t>
            </a:r>
          </a:p>
        </p:txBody>
      </p: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3640138" y="2139950"/>
            <a:ext cx="172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b="1" dirty="0">
                <a:latin typeface="Arial Narrow" panose="020B0606020202030204" pitchFamily="34" charset="0"/>
              </a:rPr>
              <a:t>Can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we</a:t>
            </a:r>
            <a:r>
              <a:rPr lang="fi-FI" altLang="fi-FI" sz="2400" b="1" dirty="0">
                <a:latin typeface="Arial Narrow" panose="020B0606020202030204" pitchFamily="34" charset="0"/>
              </a:rPr>
              <a:t>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use</a:t>
            </a:r>
            <a:r>
              <a:rPr lang="fi-FI" altLang="fi-FI" sz="2400" b="1" dirty="0">
                <a:latin typeface="Arial Narrow" panose="020B0606020202030204" pitchFamily="34" charset="0"/>
              </a:rPr>
              <a:t> </a:t>
            </a:r>
            <a:r>
              <a:rPr lang="fi-FI" altLang="fi-FI" sz="2400" b="1" dirty="0" err="1">
                <a:latin typeface="Arial Narrow" panose="020B0606020202030204" pitchFamily="34" charset="0"/>
              </a:rPr>
              <a:t>mean</a:t>
            </a:r>
            <a:r>
              <a:rPr lang="fi-FI" altLang="fi-FI" sz="2400" b="1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8201" name="TextBox 19"/>
          <p:cNvSpPr txBox="1">
            <a:spLocks noChangeArrowheads="1"/>
          </p:cNvSpPr>
          <p:nvPr/>
        </p:nvSpPr>
        <p:spPr bwMode="auto">
          <a:xfrm>
            <a:off x="3357563" y="4176713"/>
            <a:ext cx="257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Means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- Student’s t-test for two independent samples</a:t>
            </a:r>
          </a:p>
        </p:txBody>
      </p:sp>
      <p:sp>
        <p:nvSpPr>
          <p:cNvPr id="8202" name="TextBox 20"/>
          <p:cNvSpPr txBox="1">
            <a:spLocks noChangeArrowheads="1"/>
          </p:cNvSpPr>
          <p:nvPr/>
        </p:nvSpPr>
        <p:spPr bwMode="auto">
          <a:xfrm>
            <a:off x="6516688" y="4176713"/>
            <a:ext cx="2484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Medians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-  non-parametric test: Mann-Whitney’s U test </a:t>
            </a:r>
          </a:p>
        </p:txBody>
      </p:sp>
      <p:sp>
        <p:nvSpPr>
          <p:cNvPr id="8203" name="TextBox 21"/>
          <p:cNvSpPr txBox="1">
            <a:spLocks noChangeArrowheads="1"/>
          </p:cNvSpPr>
          <p:nvPr/>
        </p:nvSpPr>
        <p:spPr bwMode="auto">
          <a:xfrm>
            <a:off x="4500563" y="3457575"/>
            <a:ext cx="221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b="1"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8204" name="TextBox 22"/>
          <p:cNvSpPr txBox="1">
            <a:spLocks noChangeArrowheads="1"/>
          </p:cNvSpPr>
          <p:nvPr/>
        </p:nvSpPr>
        <p:spPr bwMode="auto">
          <a:xfrm>
            <a:off x="642938" y="4176713"/>
            <a:ext cx="2214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sz="2000" b="1" dirty="0" err="1" smtClean="0">
                <a:solidFill>
                  <a:schemeClr val="bg1"/>
                </a:solidFill>
              </a:rPr>
              <a:t>Crosstabs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fi-FI" sz="2000" b="1" dirty="0" smtClean="0">
                <a:solidFill>
                  <a:schemeClr val="bg1"/>
                </a:solidFill>
              </a:rPr>
              <a:t> - </a:t>
            </a:r>
            <a:r>
              <a:rPr lang="fi-FI" sz="2000" b="1" dirty="0" err="1" smtClean="0">
                <a:solidFill>
                  <a:schemeClr val="bg1"/>
                </a:solidFill>
              </a:rPr>
              <a:t>percentages</a:t>
            </a:r>
            <a:endParaRPr lang="fi-FI" sz="2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fi-FI" sz="2000" b="1" dirty="0" smtClean="0">
                <a:solidFill>
                  <a:schemeClr val="bg1"/>
                </a:solidFill>
              </a:rPr>
              <a:t>- </a:t>
            </a:r>
            <a:r>
              <a:rPr lang="fi-FI" sz="2000" kern="0" dirty="0" smtClean="0">
                <a:solidFill>
                  <a:schemeClr val="bg1"/>
                </a:solidFill>
                <a:sym typeface="Symbol" pitchFamily="18" charset="2"/>
              </a:rPr>
              <a:t></a:t>
            </a:r>
            <a:r>
              <a:rPr lang="fi-FI" sz="2000" kern="0" baseline="30000" dirty="0" smtClean="0">
                <a:solidFill>
                  <a:schemeClr val="bg1"/>
                </a:solidFill>
              </a:rPr>
              <a:t>2</a:t>
            </a:r>
            <a:r>
              <a:rPr lang="fi-FI" sz="2000" b="1" dirty="0" smtClean="0">
                <a:solidFill>
                  <a:schemeClr val="bg1"/>
                </a:solidFill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</a:rPr>
              <a:t>test</a:t>
            </a:r>
            <a:endParaRPr lang="fi-FI" sz="2000" b="1" dirty="0" smtClean="0">
              <a:solidFill>
                <a:schemeClr val="bg1"/>
              </a:solidFill>
            </a:endParaRPr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 rot="2757290">
            <a:off x="3867151" y="1803400"/>
            <a:ext cx="1306512" cy="13541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i-FI" altLang="fi-FI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1476375" y="2492375"/>
            <a:ext cx="0" cy="15128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7812088" y="2492375"/>
            <a:ext cx="0" cy="15128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4500563" y="3394075"/>
            <a:ext cx="0" cy="6111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7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1128713" y="549275"/>
            <a:ext cx="7056437" cy="1143000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  <a:latin typeface="Arial" panose="020B0604020202020204" pitchFamily="34" charset="0"/>
              </a:rPr>
              <a:t>Non-significant results</a:t>
            </a:r>
            <a:endParaRPr lang="fi-FI" altLang="fi-FI" smtClean="0"/>
          </a:p>
        </p:txBody>
      </p:sp>
      <p:sp>
        <p:nvSpPr>
          <p:cNvPr id="38915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894650-AB70-43FF-88ED-8558E7D6F167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26727" r="41479" b="27049"/>
          <a:stretch>
            <a:fillRect/>
          </a:stretch>
        </p:blipFill>
        <p:spPr bwMode="auto">
          <a:xfrm>
            <a:off x="1692275" y="1858963"/>
            <a:ext cx="5930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Suorakulmio 1"/>
          <p:cNvSpPr>
            <a:spLocks noChangeArrowheads="1"/>
          </p:cNvSpPr>
          <p:nvPr/>
        </p:nvSpPr>
        <p:spPr bwMode="auto">
          <a:xfrm>
            <a:off x="395288" y="6021388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chemeClr val="bg1"/>
                </a:solidFill>
              </a:rPr>
              <a:t>http://mchankins.wordpress.com/2013/04/21/still-not-significant-2/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tsikko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3599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i-FI" smtClean="0">
                <a:solidFill>
                  <a:schemeClr val="bg1"/>
                </a:solidFill>
                <a:latin typeface="Arial" panose="020B0604020202020204" pitchFamily="34" charset="0"/>
              </a:rPr>
              <a:t>Examples of </a:t>
            </a:r>
            <a:r>
              <a:rPr lang="en-US" altLang="fi-FI" u="sng" smtClean="0">
                <a:solidFill>
                  <a:schemeClr val="bg1"/>
                </a:solidFill>
                <a:latin typeface="Arial" panose="020B0604020202020204" pitchFamily="34" charset="0"/>
              </a:rPr>
              <a:t>poor</a:t>
            </a:r>
            <a:r>
              <a:rPr lang="en-US" altLang="fi-FI" smtClean="0">
                <a:solidFill>
                  <a:schemeClr val="bg1"/>
                </a:solidFill>
                <a:latin typeface="Arial" panose="020B0604020202020204" pitchFamily="34" charset="0"/>
              </a:rPr>
              <a:t> reporting of non-significant results</a:t>
            </a:r>
            <a:endParaRPr lang="fi-FI" altLang="fi-FI" smtClean="0"/>
          </a:p>
        </p:txBody>
      </p:sp>
      <p:sp>
        <p:nvSpPr>
          <p:cNvPr id="39939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9E1468-78B1-436F-A206-BC2C96AC9E93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39940" name="Suorakulmio 1"/>
          <p:cNvSpPr>
            <a:spLocks noChangeArrowheads="1"/>
          </p:cNvSpPr>
          <p:nvPr/>
        </p:nvSpPr>
        <p:spPr bwMode="auto">
          <a:xfrm>
            <a:off x="179388" y="6213475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i-FI" sz="200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http://mchankins.wordpress.com/2013/04/21/still-not-significant-2/</a:t>
            </a:r>
          </a:p>
        </p:txBody>
      </p:sp>
      <p:sp>
        <p:nvSpPr>
          <p:cNvPr id="39941" name="Suorakulmio 2"/>
          <p:cNvSpPr>
            <a:spLocks noChangeArrowheads="1"/>
          </p:cNvSpPr>
          <p:nvPr/>
        </p:nvSpPr>
        <p:spPr bwMode="auto">
          <a:xfrm>
            <a:off x="420688" y="1557338"/>
            <a:ext cx="851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>
                <a:solidFill>
                  <a:schemeClr val="bg1"/>
                </a:solidFill>
              </a:rPr>
              <a:t>a </a:t>
            </a:r>
            <a:r>
              <a:rPr lang="fi-FI" altLang="fi-FI" sz="2000" dirty="0" err="1">
                <a:solidFill>
                  <a:schemeClr val="bg1"/>
                </a:solidFill>
              </a:rPr>
              <a:t>clear</a:t>
            </a:r>
            <a:r>
              <a:rPr lang="fi-FI" altLang="fi-FI" sz="2000" dirty="0">
                <a:solidFill>
                  <a:schemeClr val="bg1"/>
                </a:solidFill>
              </a:rPr>
              <a:t>, </a:t>
            </a:r>
            <a:r>
              <a:rPr lang="fi-FI" altLang="fi-FI" sz="2000" dirty="0" err="1">
                <a:solidFill>
                  <a:schemeClr val="bg1"/>
                </a:solidFill>
              </a:rPr>
              <a:t>strong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trend</a:t>
            </a:r>
            <a:r>
              <a:rPr lang="fi-FI" altLang="fi-FI" sz="2000" dirty="0">
                <a:solidFill>
                  <a:schemeClr val="bg1"/>
                </a:solidFill>
              </a:rPr>
              <a:t> (p=0.09)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>
                <a:solidFill>
                  <a:schemeClr val="bg1"/>
                </a:solidFill>
              </a:rPr>
              <a:t>an </a:t>
            </a:r>
            <a:r>
              <a:rPr lang="fi-FI" altLang="fi-FI" sz="2000" dirty="0" err="1">
                <a:solidFill>
                  <a:schemeClr val="bg1"/>
                </a:solidFill>
              </a:rPr>
              <a:t>encouraging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trend</a:t>
            </a:r>
            <a:r>
              <a:rPr lang="fi-FI" altLang="fi-FI" sz="2000" dirty="0">
                <a:solidFill>
                  <a:schemeClr val="bg1"/>
                </a:solidFill>
              </a:rPr>
              <a:t> (p&lt;0.1)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>
                <a:solidFill>
                  <a:schemeClr val="bg1"/>
                </a:solidFill>
              </a:rPr>
              <a:t>an </a:t>
            </a:r>
            <a:r>
              <a:rPr lang="fi-FI" altLang="fi-FI" sz="2000" dirty="0" err="1">
                <a:solidFill>
                  <a:schemeClr val="bg1"/>
                </a:solidFill>
              </a:rPr>
              <a:t>important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trend</a:t>
            </a:r>
            <a:r>
              <a:rPr lang="fi-FI" altLang="fi-FI" sz="2000" dirty="0">
                <a:solidFill>
                  <a:schemeClr val="bg1"/>
                </a:solidFill>
              </a:rPr>
              <a:t> (p=0.066)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approached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conventional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levels</a:t>
            </a:r>
            <a:r>
              <a:rPr lang="fi-FI" altLang="fi-FI" sz="2000" dirty="0">
                <a:solidFill>
                  <a:schemeClr val="bg1"/>
                </a:solidFill>
              </a:rPr>
              <a:t> of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000" dirty="0">
                <a:solidFill>
                  <a:schemeClr val="bg1"/>
                </a:solidFill>
              </a:rPr>
              <a:t> (p&lt;0.10)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below</a:t>
            </a:r>
            <a:r>
              <a:rPr lang="fi-FI" altLang="fi-FI" sz="2000" dirty="0">
                <a:solidFill>
                  <a:schemeClr val="bg1"/>
                </a:solidFill>
              </a:rPr>
              <a:t> (</a:t>
            </a:r>
            <a:r>
              <a:rPr lang="fi-FI" altLang="fi-FI" sz="2000" dirty="0" err="1">
                <a:solidFill>
                  <a:schemeClr val="bg1"/>
                </a:solidFill>
              </a:rPr>
              <a:t>but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verging</a:t>
            </a:r>
            <a:r>
              <a:rPr lang="fi-FI" altLang="fi-FI" sz="2000" dirty="0">
                <a:solidFill>
                  <a:schemeClr val="bg1"/>
                </a:solidFill>
              </a:rPr>
              <a:t> on) </a:t>
            </a:r>
            <a:r>
              <a:rPr lang="fi-FI" altLang="fi-FI" sz="2000" dirty="0" err="1">
                <a:solidFill>
                  <a:schemeClr val="bg1"/>
                </a:solidFill>
              </a:rPr>
              <a:t>the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statistical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significant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level</a:t>
            </a:r>
            <a:r>
              <a:rPr lang="fi-FI" altLang="fi-FI" sz="2000" dirty="0">
                <a:solidFill>
                  <a:schemeClr val="bg1"/>
                </a:solidFill>
              </a:rPr>
              <a:t> (p&gt;0.05)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difference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was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apparent</a:t>
            </a:r>
            <a:r>
              <a:rPr lang="fi-FI" altLang="fi-FI" sz="2000" dirty="0">
                <a:solidFill>
                  <a:schemeClr val="bg1"/>
                </a:solidFill>
              </a:rPr>
              <a:t> (p=0.07)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essentially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significant</a:t>
            </a:r>
            <a:r>
              <a:rPr lang="fi-FI" altLang="fi-FI" sz="2000" dirty="0">
                <a:solidFill>
                  <a:schemeClr val="bg1"/>
                </a:solidFill>
              </a:rPr>
              <a:t> (p=0.10)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failed</a:t>
            </a:r>
            <a:r>
              <a:rPr lang="fi-FI" altLang="fi-FI" sz="2000" dirty="0">
                <a:solidFill>
                  <a:schemeClr val="bg1"/>
                </a:solidFill>
              </a:rPr>
              <a:t> to </a:t>
            </a:r>
            <a:r>
              <a:rPr lang="fi-FI" altLang="fi-FI" sz="2000" dirty="0" err="1">
                <a:solidFill>
                  <a:schemeClr val="bg1"/>
                </a:solidFill>
              </a:rPr>
              <a:t>reach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000" dirty="0">
                <a:solidFill>
                  <a:schemeClr val="bg1"/>
                </a:solidFill>
              </a:rPr>
              <a:t> on </a:t>
            </a:r>
            <a:r>
              <a:rPr lang="fi-FI" altLang="fi-FI" sz="2000" dirty="0" err="1">
                <a:solidFill>
                  <a:schemeClr val="bg1"/>
                </a:solidFill>
              </a:rPr>
              <a:t>this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occasion</a:t>
            </a:r>
            <a:r>
              <a:rPr lang="fi-FI" altLang="fi-FI" sz="2000" dirty="0">
                <a:solidFill>
                  <a:schemeClr val="bg1"/>
                </a:solidFill>
              </a:rPr>
              <a:t> (p=0.09)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flirting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with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conventional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levels</a:t>
            </a:r>
            <a:r>
              <a:rPr lang="fi-FI" altLang="fi-FI" sz="2000" dirty="0">
                <a:solidFill>
                  <a:schemeClr val="bg1"/>
                </a:solidFill>
              </a:rPr>
              <a:t> of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000" dirty="0">
                <a:solidFill>
                  <a:schemeClr val="bg1"/>
                </a:solidFill>
              </a:rPr>
              <a:t> (p&gt;0.1)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leaning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towards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000" dirty="0">
                <a:solidFill>
                  <a:schemeClr val="bg1"/>
                </a:solidFill>
              </a:rPr>
              <a:t> (p=0.15)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narrowly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escaped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significance</a:t>
            </a:r>
            <a:r>
              <a:rPr lang="fi-FI" altLang="fi-FI" sz="2000" dirty="0">
                <a:solidFill>
                  <a:schemeClr val="bg1"/>
                </a:solidFill>
              </a:rPr>
              <a:t> (p=0.08)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not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conventionally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significant</a:t>
            </a:r>
            <a:r>
              <a:rPr lang="fi-FI" altLang="fi-FI" sz="2000" dirty="0">
                <a:solidFill>
                  <a:schemeClr val="bg1"/>
                </a:solidFill>
              </a:rPr>
              <a:t> (p=0.089), </a:t>
            </a:r>
            <a:r>
              <a:rPr lang="fi-FI" altLang="fi-FI" sz="2000" dirty="0" err="1">
                <a:solidFill>
                  <a:schemeClr val="bg1"/>
                </a:solidFill>
              </a:rPr>
              <a:t>but</a:t>
            </a:r>
            <a:r>
              <a:rPr lang="fi-FI" altLang="fi-FI" sz="2000" dirty="0">
                <a:solidFill>
                  <a:schemeClr val="bg1"/>
                </a:solidFill>
              </a:rPr>
              <a:t>..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 err="1">
                <a:solidFill>
                  <a:schemeClr val="bg1"/>
                </a:solidFill>
              </a:rPr>
              <a:t>not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significant</a:t>
            </a:r>
            <a:r>
              <a:rPr lang="fi-FI" altLang="fi-FI" sz="2000" dirty="0">
                <a:solidFill>
                  <a:schemeClr val="bg1"/>
                </a:solidFill>
              </a:rPr>
              <a:t> in </a:t>
            </a:r>
            <a:r>
              <a:rPr lang="fi-FI" altLang="fi-FI" sz="2000" dirty="0" err="1">
                <a:solidFill>
                  <a:schemeClr val="bg1"/>
                </a:solidFill>
              </a:rPr>
              <a:t>the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narrow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sense</a:t>
            </a:r>
            <a:r>
              <a:rPr lang="fi-FI" altLang="fi-FI" sz="2000" dirty="0">
                <a:solidFill>
                  <a:schemeClr val="bg1"/>
                </a:solidFill>
              </a:rPr>
              <a:t> of </a:t>
            </a:r>
            <a:r>
              <a:rPr lang="fi-FI" altLang="fi-FI" sz="2000" dirty="0" err="1">
                <a:solidFill>
                  <a:schemeClr val="bg1"/>
                </a:solidFill>
              </a:rPr>
              <a:t>the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word</a:t>
            </a:r>
            <a:r>
              <a:rPr lang="fi-FI" altLang="fi-FI" sz="2000" dirty="0">
                <a:solidFill>
                  <a:schemeClr val="bg1"/>
                </a:solidFill>
              </a:rPr>
              <a:t> (p=0.29)</a:t>
            </a:r>
          </a:p>
          <a:p>
            <a:pPr>
              <a:spcBef>
                <a:spcPct val="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</a:pPr>
            <a:r>
              <a:rPr lang="fi-FI" altLang="fi-FI" sz="2000" dirty="0">
                <a:solidFill>
                  <a:schemeClr val="bg1"/>
                </a:solidFill>
              </a:rPr>
              <a:t>on </a:t>
            </a:r>
            <a:r>
              <a:rPr lang="fi-FI" altLang="fi-FI" sz="2000" dirty="0" err="1">
                <a:solidFill>
                  <a:schemeClr val="bg1"/>
                </a:solidFill>
              </a:rPr>
              <a:t>the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very</a:t>
            </a:r>
            <a:r>
              <a:rPr lang="fi-FI" altLang="fi-FI" sz="2000" dirty="0">
                <a:solidFill>
                  <a:schemeClr val="bg1"/>
                </a:solidFill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</a:rPr>
              <a:t>fringes</a:t>
            </a:r>
            <a:r>
              <a:rPr lang="fi-FI" altLang="fi-FI" sz="2000" dirty="0">
                <a:solidFill>
                  <a:schemeClr val="bg1"/>
                </a:solidFill>
              </a:rPr>
              <a:t> of </a:t>
            </a:r>
            <a:r>
              <a:rPr lang="fi-FI" altLang="fi-FI" sz="2000" dirty="0" err="1">
                <a:solidFill>
                  <a:schemeClr val="bg1"/>
                </a:solidFill>
              </a:rPr>
              <a:t>signiﬁcance</a:t>
            </a:r>
            <a:r>
              <a:rPr lang="fi-FI" altLang="fi-FI" sz="2000" dirty="0">
                <a:solidFill>
                  <a:schemeClr val="bg1"/>
                </a:solidFill>
              </a:rPr>
              <a:t> (p=0.099)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534400" cy="1066800"/>
          </a:xfrm>
          <a:noFill/>
        </p:spPr>
        <p:txBody>
          <a:bodyPr/>
          <a:lstStyle/>
          <a:p>
            <a:r>
              <a:rPr lang="en-US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Literature</a:t>
            </a:r>
            <a:endParaRPr lang="en-US" altLang="fi-FI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96975"/>
            <a:ext cx="7415212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Altman DG. Statistics and ethics in medical research. Misuse of statistics is unethical. Br Med J 1980; 281: 1182–4.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DeMets DL. Statistics and ethics in medical research. Science and Engineering Ethics 1999; 5:97-117.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Easterbrook PJ, et al. Publication bias in clinical research. Lancet 1991; 337:867–72.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Gardenier J &amp; Resnik D. The misuse of statistics: concepts, tools, and a research agenda. Accountability in Research: Policies and Quality Assurance 2002; 9:65-74. </a:t>
            </a:r>
          </a:p>
          <a:p>
            <a:pPr>
              <a:lnSpc>
                <a:spcPct val="150000"/>
              </a:lnSpc>
            </a:pPr>
            <a:endParaRPr lang="en-US" altLang="fi-FI" sz="20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2CD54B-3C00-466B-8DBE-6BCE92E97106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534400" cy="1066800"/>
          </a:xfrm>
          <a:noFill/>
        </p:spPr>
        <p:txBody>
          <a:bodyPr/>
          <a:lstStyle/>
          <a:p>
            <a:r>
              <a:rPr lang="en-US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Literature</a:t>
            </a:r>
            <a:endParaRPr lang="en-US" altLang="fi-FI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41438"/>
            <a:ext cx="7488238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Hutton JL. The ethics of randomised controlled trials: a matter of statistical belief? Health Care Anal 1996; 4:95-102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Lang T. Twenty statistical errors even you can find in biomedical research articles. Croatian Med J 2004; 45:361-70.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Ioannidis JPA. Why most published research findings are false. PLOS Medicine 2005;2:e124.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Moher D, et al. CONSORT 2010 explanation and elaboration: updated guidelines for reporting parallel group randomised trials. BMJ 2010; 340:c869.	</a:t>
            </a:r>
            <a:endParaRPr lang="fi-FI" altLang="fi-FI" sz="20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828A4A-87D0-4B39-8BE9-6FDF328C9D1D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534400" cy="1066800"/>
          </a:xfrm>
          <a:noFill/>
        </p:spPr>
        <p:txBody>
          <a:bodyPr/>
          <a:lstStyle/>
          <a:p>
            <a:r>
              <a:rPr lang="en-US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Literature</a:t>
            </a:r>
            <a:endParaRPr lang="en-US" altLang="fi-FI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341438"/>
            <a:ext cx="6635750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Osborne JW &amp; Waters E. Four assumptions of multiple regression that researchers should always test. Practical Assessment, Research, and Evaluation 2002: 8 (available online). </a:t>
            </a:r>
          </a:p>
          <a:p>
            <a:pPr>
              <a:lnSpc>
                <a:spcPct val="150000"/>
              </a:lnSpc>
            </a:pPr>
            <a:r>
              <a:rPr lang="en-US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Palmer CR. Ethics and statistical methodology in clinical trials. J Med Ethics 1993; 19:219-22. </a:t>
            </a:r>
          </a:p>
          <a:p>
            <a:pPr>
              <a:lnSpc>
                <a:spcPct val="150000"/>
              </a:lnSpc>
            </a:pPr>
            <a:r>
              <a:rPr lang="fi-FI" altLang="fi-FI" sz="2000" smtClean="0">
                <a:solidFill>
                  <a:schemeClr val="bg1"/>
                </a:solidFill>
                <a:latin typeface="Times New Roman" panose="02020603050405020304" pitchFamily="18" charset="0"/>
              </a:rPr>
              <a:t>Suresh KP &amp; Chandrashekara S. Sample size estimation and power analysis for clinical research studies. J Hum Reprod Sci 2012; 5: 7–13. </a:t>
            </a:r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7235825" y="62372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A5920A-8CB5-4387-8CBD-16C384881F5A}" type="slidenum">
              <a:rPr lang="en-US" altLang="fi-FI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fi-FI" sz="1400" smtClean="0">
              <a:solidFill>
                <a:schemeClr val="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5638" y="5945188"/>
            <a:ext cx="4584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jouko.miettunen@oulu.fi</a:t>
            </a:r>
            <a:endParaRPr lang="fi-FI" sz="32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80400" cy="1143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i-FI" sz="3600" dirty="0" err="1" smtClean="0">
                <a:solidFill>
                  <a:schemeClr val="bg1"/>
                </a:solidFill>
                <a:latin typeface="+mn-lt"/>
              </a:rPr>
              <a:t>Catogorical</a:t>
            </a:r>
            <a:r>
              <a:rPr lang="fi-FI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  <a:latin typeface="+mn-lt"/>
              </a:rPr>
              <a:t>or</a:t>
            </a:r>
            <a:r>
              <a:rPr lang="fi-FI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  <a:latin typeface="+mn-lt"/>
              </a:rPr>
              <a:t>Continuous</a:t>
            </a:r>
            <a:r>
              <a:rPr lang="fi-FI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3600" dirty="0" err="1" smtClean="0">
                <a:solidFill>
                  <a:schemeClr val="bg1"/>
                </a:solidFill>
                <a:latin typeface="+mn-lt"/>
              </a:rPr>
              <a:t>Variable</a:t>
            </a:r>
            <a:r>
              <a:rPr lang="fi-FI" sz="3600" dirty="0" smtClean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115616" y="2060848"/>
            <a:ext cx="72587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i-FI" altLang="fi-FI" sz="3600" dirty="0" err="1">
                <a:solidFill>
                  <a:schemeClr val="bg1"/>
                </a:solidFill>
              </a:rPr>
              <a:t>Phenomenon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r>
              <a:rPr lang="fi-FI" altLang="fi-FI" sz="3600" dirty="0" err="1">
                <a:solidFill>
                  <a:schemeClr val="bg1"/>
                </a:solidFill>
              </a:rPr>
              <a:t>are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r>
              <a:rPr lang="fi-FI" altLang="fi-FI" sz="3600" dirty="0" err="1">
                <a:solidFill>
                  <a:schemeClr val="bg1"/>
                </a:solidFill>
              </a:rPr>
              <a:t>often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r>
              <a:rPr lang="fi-FI" altLang="fi-FI" sz="3600" dirty="0" err="1">
                <a:solidFill>
                  <a:schemeClr val="bg1"/>
                </a:solidFill>
              </a:rPr>
              <a:t>continuous</a:t>
            </a:r>
            <a:r>
              <a:rPr lang="fi-FI" altLang="fi-FI" sz="3600" dirty="0">
                <a:solidFill>
                  <a:schemeClr val="bg1"/>
                </a:solidFill>
              </a:rPr>
              <a:t>, </a:t>
            </a:r>
            <a:r>
              <a:rPr lang="fi-FI" altLang="fi-FI" sz="3600" dirty="0" err="1">
                <a:solidFill>
                  <a:schemeClr val="bg1"/>
                </a:solidFill>
              </a:rPr>
              <a:t>although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r>
              <a:rPr lang="fi-FI" altLang="fi-FI" sz="3600" dirty="0" err="1">
                <a:solidFill>
                  <a:schemeClr val="bg1"/>
                </a:solidFill>
              </a:rPr>
              <a:t>studied</a:t>
            </a:r>
            <a:r>
              <a:rPr lang="fi-FI" altLang="fi-FI" sz="3600" dirty="0">
                <a:solidFill>
                  <a:schemeClr val="bg1"/>
                </a:solidFill>
              </a:rPr>
              <a:t> as </a:t>
            </a:r>
            <a:r>
              <a:rPr lang="fi-FI" altLang="fi-FI" sz="3600" dirty="0" err="1">
                <a:solidFill>
                  <a:schemeClr val="bg1"/>
                </a:solidFill>
              </a:rPr>
              <a:t>categorical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endParaRPr lang="fi-FI" altLang="fi-FI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3600" dirty="0" err="1">
                <a:solidFill>
                  <a:schemeClr val="bg1"/>
                </a:solidFill>
              </a:rPr>
              <a:t>Categorization</a:t>
            </a:r>
            <a:endParaRPr lang="fi-FI" altLang="fi-FI" sz="36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fi-FI" altLang="fi-FI" sz="3200" dirty="0" err="1">
                <a:solidFill>
                  <a:schemeClr val="bg1"/>
                </a:solidFill>
              </a:rPr>
              <a:t>Looses</a:t>
            </a:r>
            <a:r>
              <a:rPr lang="fi-FI" altLang="fi-FI" sz="3200" dirty="0">
                <a:solidFill>
                  <a:schemeClr val="bg1"/>
                </a:solidFill>
              </a:rPr>
              <a:t> </a:t>
            </a:r>
            <a:r>
              <a:rPr lang="fi-FI" altLang="fi-FI" sz="3200" dirty="0" err="1" smtClean="0">
                <a:solidFill>
                  <a:schemeClr val="bg1"/>
                </a:solidFill>
              </a:rPr>
              <a:t>information</a:t>
            </a:r>
            <a:endParaRPr lang="fi-FI" altLang="fi-FI" sz="32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fi-FI" altLang="fi-FI" sz="3200" dirty="0" err="1">
                <a:solidFill>
                  <a:schemeClr val="bg1"/>
                </a:solidFill>
              </a:rPr>
              <a:t>Easier</a:t>
            </a:r>
            <a:r>
              <a:rPr lang="fi-FI" altLang="fi-FI" sz="3200" dirty="0">
                <a:solidFill>
                  <a:schemeClr val="bg1"/>
                </a:solidFill>
              </a:rPr>
              <a:t> to </a:t>
            </a:r>
            <a:r>
              <a:rPr lang="fi-FI" altLang="fi-FI" sz="3200" dirty="0" err="1">
                <a:solidFill>
                  <a:schemeClr val="bg1"/>
                </a:solidFill>
              </a:rPr>
              <a:t>present</a:t>
            </a:r>
            <a:r>
              <a:rPr lang="fi-FI" altLang="fi-FI" sz="3200" dirty="0">
                <a:solidFill>
                  <a:schemeClr val="bg1"/>
                </a:solidFill>
              </a:rPr>
              <a:t> </a:t>
            </a:r>
            <a:r>
              <a:rPr lang="fi-FI" altLang="fi-FI" sz="3200" dirty="0" err="1">
                <a:solidFill>
                  <a:schemeClr val="bg1"/>
                </a:solidFill>
              </a:rPr>
              <a:t>findings</a:t>
            </a:r>
            <a:endParaRPr lang="fi-FI" sz="3200" kern="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i-FI" altLang="fi-FI" sz="3600" dirty="0" err="1">
                <a:solidFill>
                  <a:schemeClr val="bg1"/>
                </a:solidFill>
              </a:rPr>
              <a:t>Methods</a:t>
            </a:r>
            <a:r>
              <a:rPr lang="fi-FI" altLang="fi-FI" sz="3600" dirty="0">
                <a:solidFill>
                  <a:schemeClr val="bg1"/>
                </a:solidFill>
              </a:rPr>
              <a:t> of </a:t>
            </a:r>
            <a:r>
              <a:rPr lang="fi-FI" altLang="fi-FI" sz="3600" dirty="0" err="1">
                <a:solidFill>
                  <a:schemeClr val="bg1"/>
                </a:solidFill>
              </a:rPr>
              <a:t>analysis</a:t>
            </a:r>
            <a:r>
              <a:rPr lang="fi-FI" altLang="fi-FI" sz="3600" dirty="0">
                <a:solidFill>
                  <a:schemeClr val="bg1"/>
                </a:solidFill>
              </a:rPr>
              <a:t> </a:t>
            </a:r>
            <a:r>
              <a:rPr lang="fi-FI" altLang="fi-FI" sz="3600" dirty="0" err="1" smtClean="0">
                <a:solidFill>
                  <a:schemeClr val="bg1"/>
                </a:solidFill>
              </a:rPr>
              <a:t>differ</a:t>
            </a:r>
            <a:endParaRPr lang="fi-FI" alt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5656" y="2996952"/>
            <a:ext cx="784860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48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Categorical</a:t>
            </a:r>
            <a:r>
              <a:rPr lang="fi-FI" sz="48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fi-FI" sz="48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variables</a:t>
            </a:r>
            <a:endParaRPr lang="fi-FI" sz="4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54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6"/>
          <p:cNvSpPr txBox="1">
            <a:spLocks noChangeArrowheads="1"/>
          </p:cNvSpPr>
          <p:nvPr/>
        </p:nvSpPr>
        <p:spPr>
          <a:xfrm>
            <a:off x="590550" y="266700"/>
            <a:ext cx="7791450" cy="1104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i-FI" sz="36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Comparing</a:t>
            </a:r>
            <a:r>
              <a:rPr lang="fi-FI" sz="36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36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Relative</a:t>
            </a:r>
            <a:r>
              <a:rPr lang="fi-FI" sz="3600" b="1" kern="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fi-FI" sz="3600" b="1" kern="0" dirty="0" err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Proportions</a:t>
            </a:r>
            <a:endParaRPr lang="fi-FI" sz="3600" b="1" kern="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814388" y="1262063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latin typeface="Arial Narrow" panose="020B0606020202030204" pitchFamily="34" charset="0"/>
              </a:rPr>
              <a:t>Example: School success and its association with suicide in psychotic and non-psychotic individuals in the Northern Finland 1966 Birth Cohort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31775" y="6156325"/>
            <a:ext cx="8912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66"/>
              </a:buClr>
              <a:buSzPct val="100000"/>
              <a:buChar char="•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latin typeface="Arial Narrow" panose="020B0606020202030204" pitchFamily="34" charset="0"/>
              </a:rPr>
              <a:t>Alaräisänen et al. Good school performance is a risk factor of suicide in psychoses: a 35-year follow up of the Northern Finland 1966 Birth Cohort. Acta Psychiatr Scand 2006; 114: 357-62. </a:t>
            </a:r>
          </a:p>
        </p:txBody>
      </p:sp>
    </p:spTree>
    <p:extLst>
      <p:ext uri="{BB962C8B-B14F-4D97-AF65-F5344CB8AC3E}">
        <p14:creationId xmlns:p14="http://schemas.microsoft.com/office/powerpoint/2010/main" val="3165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00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008A"/>
      </a:accent6>
      <a:hlink>
        <a:srgbClr val="800000"/>
      </a:hlink>
      <a:folHlink>
        <a:srgbClr val="0000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6924</TotalTime>
  <Words>1964</Words>
  <Application>Microsoft Office PowerPoint</Application>
  <PresentationFormat>Overhead</PresentationFormat>
  <Paragraphs>388</Paragraphs>
  <Slides>64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Narrow</vt:lpstr>
      <vt:lpstr>Calibri</vt:lpstr>
      <vt:lpstr>Monotype Sorts</vt:lpstr>
      <vt:lpstr>Symbol</vt:lpstr>
      <vt:lpstr>Times New Roman</vt:lpstr>
      <vt:lpstr>Wingdings</vt:lpstr>
      <vt:lpstr>Default Design</vt:lpstr>
      <vt:lpstr>Document</vt:lpstr>
      <vt:lpstr>PowerPoint Presentation</vt:lpstr>
      <vt:lpstr>Contents</vt:lpstr>
      <vt:lpstr>Comparing Two Groups</vt:lpstr>
      <vt:lpstr>PowerPoint Presentation</vt:lpstr>
      <vt:lpstr>PowerPoint Presentation</vt:lpstr>
      <vt:lpstr>PowerPoint Presentation</vt:lpstr>
      <vt:lpstr>Catogorical or Continuous Variable?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Mean or Median ?</vt:lpstr>
      <vt:lpstr>Estimating Normality</vt:lpstr>
      <vt:lpstr>PowerPoint Presentation</vt:lpstr>
      <vt:lpstr>Symmetric Quantitative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Skew quantitative outcome</vt:lpstr>
      <vt:lpstr>PowerPoint Presentation</vt:lpstr>
      <vt:lpstr>Mann-Whitney’s test example</vt:lpstr>
      <vt:lpstr>Comparing medians: Mann-Whitney’s U-test</vt:lpstr>
      <vt:lpstr>Comparing Several Groups</vt:lpstr>
      <vt:lpstr>TYPES OF OUTCOME VARIABLE</vt:lpstr>
      <vt:lpstr>PowerPoint Presentation</vt:lpstr>
      <vt:lpstr>OUTCOME IS CATEGORICAL</vt:lpstr>
      <vt:lpstr>PowerPoint Presentation</vt:lpstr>
      <vt:lpstr>Symmetric Quantitative Outcome</vt:lpstr>
      <vt:lpstr>PowerPoint Presentation</vt:lpstr>
      <vt:lpstr>SPSS output</vt:lpstr>
      <vt:lpstr>PowerPoint Presentation</vt:lpstr>
      <vt:lpstr>Example: depressive symptoms among medical students</vt:lpstr>
      <vt:lpstr>SKEW QUANTITATIVE OUTCOME</vt:lpstr>
      <vt:lpstr>KRUSKAL-WALLIS TEST HYPOTHESES </vt:lpstr>
      <vt:lpstr>COMPARISON OF INDEPENDENT GROUPS</vt:lpstr>
      <vt:lpstr>REPEATED MEASURES</vt:lpstr>
      <vt:lpstr>Comparing two continuous variables</vt:lpstr>
      <vt:lpstr>PowerPoint Presentation</vt:lpstr>
      <vt:lpstr>Test assumptions</vt:lpstr>
      <vt:lpstr>Test assumptions</vt:lpstr>
      <vt:lpstr>Test assumptions</vt:lpstr>
      <vt:lpstr>Test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Attrition</vt:lpstr>
      <vt:lpstr>PowerPoint Presentation</vt:lpstr>
      <vt:lpstr>Non-significant results</vt:lpstr>
      <vt:lpstr>Examples of poor reporting of non-significant results</vt:lpstr>
      <vt:lpstr>Literature</vt:lpstr>
      <vt:lpstr>Literature</vt:lpstr>
      <vt:lpstr>Literature</vt:lpstr>
    </vt:vector>
  </TitlesOfParts>
  <Company>Oulun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longitudinal studies</dc:title>
  <dc:creator>Jouko Miettunen</dc:creator>
  <cp:lastModifiedBy>Jouko Miettunen</cp:lastModifiedBy>
  <cp:revision>335</cp:revision>
  <cp:lastPrinted>2017-08-24T10:18:36Z</cp:lastPrinted>
  <dcterms:created xsi:type="dcterms:W3CDTF">2001-04-23T06:57:17Z</dcterms:created>
  <dcterms:modified xsi:type="dcterms:W3CDTF">2017-09-06T09:06:43Z</dcterms:modified>
</cp:coreProperties>
</file>